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51" r:id="rId5"/>
  </p:sldMasterIdLst>
  <p:notesMasterIdLst>
    <p:notesMasterId r:id="rId45"/>
  </p:notesMasterIdLst>
  <p:handoutMasterIdLst>
    <p:handoutMasterId r:id="rId46"/>
  </p:handoutMasterIdLst>
  <p:sldIdLst>
    <p:sldId id="365" r:id="rId6"/>
    <p:sldId id="1524" r:id="rId7"/>
    <p:sldId id="482" r:id="rId8"/>
    <p:sldId id="540" r:id="rId9"/>
    <p:sldId id="543" r:id="rId10"/>
    <p:sldId id="548" r:id="rId11"/>
    <p:sldId id="563" r:id="rId12"/>
    <p:sldId id="560" r:id="rId13"/>
    <p:sldId id="559" r:id="rId14"/>
    <p:sldId id="941" r:id="rId15"/>
    <p:sldId id="555" r:id="rId16"/>
    <p:sldId id="549" r:id="rId17"/>
    <p:sldId id="566" r:id="rId18"/>
    <p:sldId id="567" r:id="rId19"/>
    <p:sldId id="556" r:id="rId20"/>
    <p:sldId id="551" r:id="rId21"/>
    <p:sldId id="557" r:id="rId22"/>
    <p:sldId id="552" r:id="rId23"/>
    <p:sldId id="564" r:id="rId24"/>
    <p:sldId id="568" r:id="rId25"/>
    <p:sldId id="1522" r:id="rId26"/>
    <p:sldId id="554" r:id="rId27"/>
    <p:sldId id="541" r:id="rId28"/>
    <p:sldId id="542" r:id="rId29"/>
    <p:sldId id="288" r:id="rId30"/>
    <p:sldId id="280" r:id="rId31"/>
    <p:sldId id="544" r:id="rId32"/>
    <p:sldId id="545" r:id="rId33"/>
    <p:sldId id="942" r:id="rId34"/>
    <p:sldId id="561" r:id="rId35"/>
    <p:sldId id="562" r:id="rId36"/>
    <p:sldId id="660" r:id="rId37"/>
    <p:sldId id="565" r:id="rId38"/>
    <p:sldId id="1518" r:id="rId39"/>
    <p:sldId id="1521" r:id="rId40"/>
    <p:sldId id="1519" r:id="rId41"/>
    <p:sldId id="1523" r:id="rId42"/>
    <p:sldId id="853" r:id="rId43"/>
    <p:sldId id="1525" r:id="rId4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5FF"/>
    <a:srgbClr val="000000"/>
    <a:srgbClr val="FF0000"/>
    <a:srgbClr val="FF3B3B"/>
    <a:srgbClr val="EAEAEA"/>
    <a:srgbClr val="DDDDDD"/>
    <a:srgbClr val="2F4D5D"/>
    <a:srgbClr val="5F5F5F"/>
    <a:srgbClr val="7F7F7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653960-F629-41DD-9591-305275A7A049}" v="194" dt="2023-02-20T13:40:05.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8" autoAdjust="0"/>
    <p:restoredTop sz="96327" autoAdjust="0"/>
  </p:normalViewPr>
  <p:slideViewPr>
    <p:cSldViewPr snapToGrid="0" snapToObjects="1">
      <p:cViewPr varScale="1">
        <p:scale>
          <a:sx n="119" d="100"/>
          <a:sy n="119" d="100"/>
        </p:scale>
        <p:origin x="968" y="184"/>
      </p:cViewPr>
      <p:guideLst/>
    </p:cSldViewPr>
  </p:slideViewPr>
  <p:outlineViewPr>
    <p:cViewPr>
      <p:scale>
        <a:sx n="33" d="100"/>
        <a:sy n="33" d="100"/>
      </p:scale>
      <p:origin x="0" y="-360"/>
    </p:cViewPr>
  </p:outlineViewPr>
  <p:notesTextViewPr>
    <p:cViewPr>
      <p:scale>
        <a:sx n="125" d="100"/>
        <a:sy n="125" d="100"/>
      </p:scale>
      <p:origin x="0" y="0"/>
    </p:cViewPr>
  </p:notesTextViewPr>
  <p:sorterViewPr>
    <p:cViewPr>
      <p:scale>
        <a:sx n="139" d="100"/>
        <a:sy n="139" d="100"/>
      </p:scale>
      <p:origin x="0" y="0"/>
    </p:cViewPr>
  </p:sorterViewPr>
  <p:notesViewPr>
    <p:cSldViewPr snapToGrid="0" snapToObjects="1">
      <p:cViewPr varScale="1">
        <p:scale>
          <a:sx n="126" d="100"/>
          <a:sy n="126" d="100"/>
        </p:scale>
        <p:origin x="491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03-02-2025</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03-02-2025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a:t>
            </a:fld>
            <a:endParaRPr lang="en-US" dirty="0"/>
          </a:p>
        </p:txBody>
      </p:sp>
    </p:spTree>
    <p:extLst>
      <p:ext uri="{BB962C8B-B14F-4D97-AF65-F5344CB8AC3E}">
        <p14:creationId xmlns:p14="http://schemas.microsoft.com/office/powerpoint/2010/main" val="273239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2E3EA-6577-BB6F-A1BB-4C96F01643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E6BFD-4F58-3F96-BDB5-618C30D2C2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5EB11-6AB6-20BB-589B-504C201C5D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00B3DB84-6E43-B85D-389A-42D14F5FDC2D}"/>
              </a:ext>
            </a:extLst>
          </p:cNvPr>
          <p:cNvSpPr>
            <a:spLocks noGrp="1"/>
          </p:cNvSpPr>
          <p:nvPr>
            <p:ph type="sldNum" sz="quarter" idx="10"/>
          </p:nvPr>
        </p:nvSpPr>
        <p:spPr/>
        <p:txBody>
          <a:bodyPr/>
          <a:lstStyle/>
          <a:p>
            <a:fld id="{8954E32A-327F-AF4B-8E1F-209FBF93D26D}" type="slidenum">
              <a:rPr lang="nl-NL" smtClean="0"/>
              <a:t>12</a:t>
            </a:fld>
            <a:endParaRPr lang="nl-NL"/>
          </a:p>
        </p:txBody>
      </p:sp>
    </p:spTree>
    <p:extLst>
      <p:ext uri="{BB962C8B-B14F-4D97-AF65-F5344CB8AC3E}">
        <p14:creationId xmlns:p14="http://schemas.microsoft.com/office/powerpoint/2010/main" val="405523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EA4F9-2CF2-7F1E-23F3-DFEAB976E0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72C63-2580-B0C4-3381-E55822084C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8A47F-914C-EF31-AD9B-68FEF0808C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BA9CC4FE-2B4F-2126-E13C-948DA85AB0BC}"/>
              </a:ext>
            </a:extLst>
          </p:cNvPr>
          <p:cNvSpPr>
            <a:spLocks noGrp="1"/>
          </p:cNvSpPr>
          <p:nvPr>
            <p:ph type="sldNum" sz="quarter" idx="10"/>
          </p:nvPr>
        </p:nvSpPr>
        <p:spPr/>
        <p:txBody>
          <a:bodyPr/>
          <a:lstStyle/>
          <a:p>
            <a:fld id="{8954E32A-327F-AF4B-8E1F-209FBF93D26D}" type="slidenum">
              <a:rPr lang="nl-NL" smtClean="0"/>
              <a:t>13</a:t>
            </a:fld>
            <a:endParaRPr lang="nl-NL"/>
          </a:p>
        </p:txBody>
      </p:sp>
    </p:spTree>
    <p:extLst>
      <p:ext uri="{BB962C8B-B14F-4D97-AF65-F5344CB8AC3E}">
        <p14:creationId xmlns:p14="http://schemas.microsoft.com/office/powerpoint/2010/main" val="368352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58CD4-A1F7-DD19-6DCC-E77C18005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D9D18-0C39-4E76-C31F-662E18A45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BAD18-6246-3C34-DD8F-C4A6F0DFCD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E5ADEE8B-AB4F-1B0D-C8A6-7179EE5A2BFB}"/>
              </a:ext>
            </a:extLst>
          </p:cNvPr>
          <p:cNvSpPr>
            <a:spLocks noGrp="1"/>
          </p:cNvSpPr>
          <p:nvPr>
            <p:ph type="sldNum" sz="quarter" idx="10"/>
          </p:nvPr>
        </p:nvSpPr>
        <p:spPr/>
        <p:txBody>
          <a:bodyPr/>
          <a:lstStyle/>
          <a:p>
            <a:fld id="{8954E32A-327F-AF4B-8E1F-209FBF93D26D}" type="slidenum">
              <a:rPr lang="nl-NL" smtClean="0"/>
              <a:t>14</a:t>
            </a:fld>
            <a:endParaRPr lang="nl-NL"/>
          </a:p>
        </p:txBody>
      </p:sp>
    </p:spTree>
    <p:extLst>
      <p:ext uri="{BB962C8B-B14F-4D97-AF65-F5344CB8AC3E}">
        <p14:creationId xmlns:p14="http://schemas.microsoft.com/office/powerpoint/2010/main" val="279009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44619-D89F-29CA-FCC7-A0F2D521A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D7BE3-E591-AE75-89C7-A4A545F1A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38DFC-CC94-53B8-3CB6-ABF0707698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ECEE6761-647A-EA93-4B68-03051BDCCD33}"/>
              </a:ext>
            </a:extLst>
          </p:cNvPr>
          <p:cNvSpPr>
            <a:spLocks noGrp="1"/>
          </p:cNvSpPr>
          <p:nvPr>
            <p:ph type="sldNum" sz="quarter" idx="10"/>
          </p:nvPr>
        </p:nvSpPr>
        <p:spPr/>
        <p:txBody>
          <a:bodyPr/>
          <a:lstStyle/>
          <a:p>
            <a:fld id="{8954E32A-327F-AF4B-8E1F-209FBF93D26D}" type="slidenum">
              <a:rPr lang="nl-NL" smtClean="0"/>
              <a:t>15</a:t>
            </a:fld>
            <a:endParaRPr lang="nl-NL"/>
          </a:p>
        </p:txBody>
      </p:sp>
    </p:spTree>
    <p:extLst>
      <p:ext uri="{BB962C8B-B14F-4D97-AF65-F5344CB8AC3E}">
        <p14:creationId xmlns:p14="http://schemas.microsoft.com/office/powerpoint/2010/main" val="307896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6CE0-F75C-3689-538B-1FD2595B5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751B5A-4A38-B0DC-D9D2-586438EE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4990E-7F0B-DBB5-94B3-E685C3F279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1E4C82B6-471C-4B74-F8D0-E1D789E48427}"/>
              </a:ext>
            </a:extLst>
          </p:cNvPr>
          <p:cNvSpPr>
            <a:spLocks noGrp="1"/>
          </p:cNvSpPr>
          <p:nvPr>
            <p:ph type="sldNum" sz="quarter" idx="10"/>
          </p:nvPr>
        </p:nvSpPr>
        <p:spPr/>
        <p:txBody>
          <a:bodyPr/>
          <a:lstStyle/>
          <a:p>
            <a:fld id="{8954E32A-327F-AF4B-8E1F-209FBF93D26D}" type="slidenum">
              <a:rPr lang="nl-NL" smtClean="0"/>
              <a:t>16</a:t>
            </a:fld>
            <a:endParaRPr lang="nl-NL"/>
          </a:p>
        </p:txBody>
      </p:sp>
    </p:spTree>
    <p:extLst>
      <p:ext uri="{BB962C8B-B14F-4D97-AF65-F5344CB8AC3E}">
        <p14:creationId xmlns:p14="http://schemas.microsoft.com/office/powerpoint/2010/main" val="4054031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BC8A-4DE1-433C-4260-46DD5921F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8EA40-ECCC-FD15-BD55-976009F34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D65547-7C3B-09EB-FB2A-AB7A3E2128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E7C680AC-E764-7E8E-2E87-F015B9F0B25C}"/>
              </a:ext>
            </a:extLst>
          </p:cNvPr>
          <p:cNvSpPr>
            <a:spLocks noGrp="1"/>
          </p:cNvSpPr>
          <p:nvPr>
            <p:ph type="sldNum" sz="quarter" idx="10"/>
          </p:nvPr>
        </p:nvSpPr>
        <p:spPr/>
        <p:txBody>
          <a:bodyPr/>
          <a:lstStyle/>
          <a:p>
            <a:fld id="{8954E32A-327F-AF4B-8E1F-209FBF93D26D}" type="slidenum">
              <a:rPr lang="nl-NL" smtClean="0"/>
              <a:t>17</a:t>
            </a:fld>
            <a:endParaRPr lang="nl-NL"/>
          </a:p>
        </p:txBody>
      </p:sp>
    </p:spTree>
    <p:extLst>
      <p:ext uri="{BB962C8B-B14F-4D97-AF65-F5344CB8AC3E}">
        <p14:creationId xmlns:p14="http://schemas.microsoft.com/office/powerpoint/2010/main" val="3152356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56D3F-9530-3192-BCF1-545DAD434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01589-5076-80C7-7828-24DD9166B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5826B-AA40-BC99-82A6-45C2E4A235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D4F5BF2E-CF43-66B4-E66D-24C43A54900B}"/>
              </a:ext>
            </a:extLst>
          </p:cNvPr>
          <p:cNvSpPr>
            <a:spLocks noGrp="1"/>
          </p:cNvSpPr>
          <p:nvPr>
            <p:ph type="sldNum" sz="quarter" idx="10"/>
          </p:nvPr>
        </p:nvSpPr>
        <p:spPr/>
        <p:txBody>
          <a:bodyPr/>
          <a:lstStyle/>
          <a:p>
            <a:fld id="{8954E32A-327F-AF4B-8E1F-209FBF93D26D}" type="slidenum">
              <a:rPr lang="nl-NL" smtClean="0"/>
              <a:t>18</a:t>
            </a:fld>
            <a:endParaRPr lang="nl-NL"/>
          </a:p>
        </p:txBody>
      </p:sp>
    </p:spTree>
    <p:extLst>
      <p:ext uri="{BB962C8B-B14F-4D97-AF65-F5344CB8AC3E}">
        <p14:creationId xmlns:p14="http://schemas.microsoft.com/office/powerpoint/2010/main" val="3799742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7F209-8877-2435-DD09-584C9EA9E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5ECD5-B4DC-1D5E-B069-358865B3C7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E71DCF-4CFF-BF12-E9A4-59BCAD80F77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0834A80A-2744-639B-7F2C-9289BCDA4831}"/>
              </a:ext>
            </a:extLst>
          </p:cNvPr>
          <p:cNvSpPr>
            <a:spLocks noGrp="1"/>
          </p:cNvSpPr>
          <p:nvPr>
            <p:ph type="sldNum" sz="quarter" idx="10"/>
          </p:nvPr>
        </p:nvSpPr>
        <p:spPr/>
        <p:txBody>
          <a:bodyPr/>
          <a:lstStyle/>
          <a:p>
            <a:fld id="{8954E32A-327F-AF4B-8E1F-209FBF93D26D}" type="slidenum">
              <a:rPr lang="nl-NL" smtClean="0"/>
              <a:t>19</a:t>
            </a:fld>
            <a:endParaRPr lang="nl-NL"/>
          </a:p>
        </p:txBody>
      </p:sp>
    </p:spTree>
    <p:extLst>
      <p:ext uri="{BB962C8B-B14F-4D97-AF65-F5344CB8AC3E}">
        <p14:creationId xmlns:p14="http://schemas.microsoft.com/office/powerpoint/2010/main" val="302716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AE562-9192-7F1D-D6F9-8F64ED42A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6CE40-16BC-0564-D5EF-C589A22D03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ED825-B130-3EC8-C5DE-F0C807C52F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EC25A315-9335-3829-8178-7D1B59D45D87}"/>
              </a:ext>
            </a:extLst>
          </p:cNvPr>
          <p:cNvSpPr>
            <a:spLocks noGrp="1"/>
          </p:cNvSpPr>
          <p:nvPr>
            <p:ph type="sldNum" sz="quarter" idx="10"/>
          </p:nvPr>
        </p:nvSpPr>
        <p:spPr/>
        <p:txBody>
          <a:bodyPr/>
          <a:lstStyle/>
          <a:p>
            <a:fld id="{8954E32A-327F-AF4B-8E1F-209FBF93D26D}" type="slidenum">
              <a:rPr lang="nl-NL" smtClean="0"/>
              <a:t>22</a:t>
            </a:fld>
            <a:endParaRPr lang="nl-NL"/>
          </a:p>
        </p:txBody>
      </p:sp>
    </p:spTree>
    <p:extLst>
      <p:ext uri="{BB962C8B-B14F-4D97-AF65-F5344CB8AC3E}">
        <p14:creationId xmlns:p14="http://schemas.microsoft.com/office/powerpoint/2010/main" val="589033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300"/>
              </a:spcAft>
            </a:pPr>
            <a:endParaRPr lang="en-US" b="0" i="0" dirty="0">
              <a:solidFill>
                <a:srgbClr val="D1D2D3"/>
              </a:solidFill>
              <a:effectLst/>
              <a:latin typeface="Slack-Lato"/>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24</a:t>
            </a:fld>
            <a:endParaRPr lang="nl-NL"/>
          </a:p>
        </p:txBody>
      </p:sp>
    </p:spTree>
    <p:extLst>
      <p:ext uri="{BB962C8B-B14F-4D97-AF65-F5344CB8AC3E}">
        <p14:creationId xmlns:p14="http://schemas.microsoft.com/office/powerpoint/2010/main" val="161241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4CE0E-3073-9AA8-79B7-D2545DFE5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09843-CCF4-C3F8-6D61-5C85EE1A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438B4-7F76-B2B6-A27A-08652ED448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E89CB-7BB8-0888-A5D0-3D4FF2E376BD}"/>
              </a:ext>
            </a:extLst>
          </p:cNvPr>
          <p:cNvSpPr>
            <a:spLocks noGrp="1"/>
          </p:cNvSpPr>
          <p:nvPr>
            <p:ph type="sldNum" sz="quarter" idx="5"/>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1896593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25</a:t>
            </a:fld>
            <a:endParaRPr lang="nl-NL"/>
          </a:p>
        </p:txBody>
      </p:sp>
    </p:spTree>
    <p:extLst>
      <p:ext uri="{BB962C8B-B14F-4D97-AF65-F5344CB8AC3E}">
        <p14:creationId xmlns:p14="http://schemas.microsoft.com/office/powerpoint/2010/main" val="96049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41E35-1A38-95C8-676B-AD53F0899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F51AC-ACCC-0081-37CF-FB65A07D7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2BAC8-AA3D-E402-C8D1-D053EF5D16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09BFAA-5618-16E6-8E25-495CD29316E7}"/>
              </a:ext>
            </a:extLst>
          </p:cNvPr>
          <p:cNvSpPr>
            <a:spLocks noGrp="1"/>
          </p:cNvSpPr>
          <p:nvPr>
            <p:ph type="sldNum" sz="quarter" idx="5"/>
          </p:nvPr>
        </p:nvSpPr>
        <p:spPr/>
        <p:txBody>
          <a:bodyPr/>
          <a:lstStyle/>
          <a:p>
            <a:fld id="{8954E32A-327F-AF4B-8E1F-209FBF93D26D}" type="slidenum">
              <a:rPr lang="nl-NL" smtClean="0"/>
              <a:t>27</a:t>
            </a:fld>
            <a:endParaRPr lang="nl-NL"/>
          </a:p>
        </p:txBody>
      </p:sp>
    </p:spTree>
    <p:extLst>
      <p:ext uri="{BB962C8B-B14F-4D97-AF65-F5344CB8AC3E}">
        <p14:creationId xmlns:p14="http://schemas.microsoft.com/office/powerpoint/2010/main" val="271337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94FCD-1979-AF2D-CCC8-415533D187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B84994-FE4A-29AE-89F4-E3102717B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82818-B39C-2AEA-C0CC-C8ED3D045215}"/>
              </a:ext>
            </a:extLst>
          </p:cNvPr>
          <p:cNvSpPr>
            <a:spLocks noGrp="1"/>
          </p:cNvSpPr>
          <p:nvPr>
            <p:ph type="body" idx="1"/>
          </p:nvPr>
        </p:nvSpPr>
        <p:spPr/>
        <p:txBody>
          <a:bodyPr/>
          <a:lstStyle/>
          <a:p>
            <a:r>
              <a:rPr lang="en-US" dirty="0"/>
              <a:t>We also didn’t talk about new techniques like PINNs</a:t>
            </a:r>
          </a:p>
          <a:p>
            <a:endParaRPr lang="en-US" dirty="0"/>
          </a:p>
          <a:p>
            <a:r>
              <a:rPr lang="en-US" dirty="0"/>
              <a:t>I also did not talk about LEO orbits and atmospheric effects, as I suspect people in the afternoon session will have more things to say there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7D83FA31-1325-3428-9ECB-0DCE4978CBFF}"/>
              </a:ext>
            </a:extLst>
          </p:cNvPr>
          <p:cNvSpPr>
            <a:spLocks noGrp="1"/>
          </p:cNvSpPr>
          <p:nvPr>
            <p:ph type="sldNum" sz="quarter" idx="5"/>
          </p:nvPr>
        </p:nvSpPr>
        <p:spPr/>
        <p:txBody>
          <a:bodyPr/>
          <a:lstStyle/>
          <a:p>
            <a:fld id="{8954E32A-327F-AF4B-8E1F-209FBF93D26D}" type="slidenum">
              <a:rPr lang="nl-NL" smtClean="0"/>
              <a:t>28</a:t>
            </a:fld>
            <a:endParaRPr lang="nl-NL"/>
          </a:p>
        </p:txBody>
      </p:sp>
    </p:spTree>
    <p:extLst>
      <p:ext uri="{BB962C8B-B14F-4D97-AF65-F5344CB8AC3E}">
        <p14:creationId xmlns:p14="http://schemas.microsoft.com/office/powerpoint/2010/main" val="931586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1DF63-CDA7-BBEC-27A2-76D9F60537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4B3B8-62D1-8324-A559-9B6888494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F2B324-2568-F565-A09E-CF973E0A92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F0E4DF-3DDD-BC8A-064E-0B4FF5CD124F}"/>
              </a:ext>
            </a:extLst>
          </p:cNvPr>
          <p:cNvSpPr>
            <a:spLocks noGrp="1"/>
          </p:cNvSpPr>
          <p:nvPr>
            <p:ph type="sldNum" sz="quarter" idx="5"/>
          </p:nvPr>
        </p:nvSpPr>
        <p:spPr/>
        <p:txBody>
          <a:bodyPr/>
          <a:lstStyle/>
          <a:p>
            <a:fld id="{8954E32A-327F-AF4B-8E1F-209FBF93D26D}" type="slidenum">
              <a:rPr lang="nl-NL" smtClean="0"/>
              <a:t>29</a:t>
            </a:fld>
            <a:endParaRPr lang="nl-NL"/>
          </a:p>
        </p:txBody>
      </p:sp>
    </p:spTree>
    <p:extLst>
      <p:ext uri="{BB962C8B-B14F-4D97-AF65-F5344CB8AC3E}">
        <p14:creationId xmlns:p14="http://schemas.microsoft.com/office/powerpoint/2010/main" val="428699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39196-3386-220E-0E4E-AF34A20A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D6820-4B23-C823-9023-BC8773CD6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DABC6-BA14-7A78-AEBB-30648B0F14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45CE5879-E220-614E-B12A-4736936996B3}"/>
              </a:ext>
            </a:extLst>
          </p:cNvPr>
          <p:cNvSpPr>
            <a:spLocks noGrp="1"/>
          </p:cNvSpPr>
          <p:nvPr>
            <p:ph type="sldNum" sz="quarter" idx="10"/>
          </p:nvPr>
        </p:nvSpPr>
        <p:spPr/>
        <p:txBody>
          <a:bodyPr/>
          <a:lstStyle/>
          <a:p>
            <a:fld id="{8954E32A-327F-AF4B-8E1F-209FBF93D26D}" type="slidenum">
              <a:rPr lang="nl-NL" smtClean="0"/>
              <a:t>30</a:t>
            </a:fld>
            <a:endParaRPr lang="nl-NL"/>
          </a:p>
        </p:txBody>
      </p:sp>
    </p:spTree>
    <p:extLst>
      <p:ext uri="{BB962C8B-B14F-4D97-AF65-F5344CB8AC3E}">
        <p14:creationId xmlns:p14="http://schemas.microsoft.com/office/powerpoint/2010/main" val="3189625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1881E-49D7-00B7-7854-44499E680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6DD93-92BE-EC8E-2050-8D6C6AF35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45297-5640-9120-752A-EDE9FE82BE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94272E11-3A43-B67D-680F-8261FE5859CE}"/>
              </a:ext>
            </a:extLst>
          </p:cNvPr>
          <p:cNvSpPr>
            <a:spLocks noGrp="1"/>
          </p:cNvSpPr>
          <p:nvPr>
            <p:ph type="sldNum" sz="quarter" idx="10"/>
          </p:nvPr>
        </p:nvSpPr>
        <p:spPr/>
        <p:txBody>
          <a:bodyPr/>
          <a:lstStyle/>
          <a:p>
            <a:fld id="{8954E32A-327F-AF4B-8E1F-209FBF93D26D}" type="slidenum">
              <a:rPr lang="nl-NL" smtClean="0"/>
              <a:t>31</a:t>
            </a:fld>
            <a:endParaRPr lang="nl-NL"/>
          </a:p>
        </p:txBody>
      </p:sp>
    </p:spTree>
    <p:extLst>
      <p:ext uri="{BB962C8B-B14F-4D97-AF65-F5344CB8AC3E}">
        <p14:creationId xmlns:p14="http://schemas.microsoft.com/office/powerpoint/2010/main" val="309637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32</a:t>
            </a:fld>
            <a:endParaRPr lang="nl-NL"/>
          </a:p>
        </p:txBody>
      </p:sp>
    </p:spTree>
    <p:extLst>
      <p:ext uri="{BB962C8B-B14F-4D97-AF65-F5344CB8AC3E}">
        <p14:creationId xmlns:p14="http://schemas.microsoft.com/office/powerpoint/2010/main" val="957231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787E0-D732-7048-C610-8A9A7BEA4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1D2DC2-D510-1511-917B-F1C6C21E8C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65194-2EF1-5A43-261D-38E9F6D88D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8A569EAF-4D17-BB8A-3F51-CB879B5CFF28}"/>
              </a:ext>
            </a:extLst>
          </p:cNvPr>
          <p:cNvSpPr>
            <a:spLocks noGrp="1"/>
          </p:cNvSpPr>
          <p:nvPr>
            <p:ph type="sldNum" sz="quarter" idx="10"/>
          </p:nvPr>
        </p:nvSpPr>
        <p:spPr/>
        <p:txBody>
          <a:bodyPr/>
          <a:lstStyle/>
          <a:p>
            <a:fld id="{8954E32A-327F-AF4B-8E1F-209FBF93D26D}" type="slidenum">
              <a:rPr lang="nl-NL" smtClean="0"/>
              <a:t>33</a:t>
            </a:fld>
            <a:endParaRPr lang="nl-NL"/>
          </a:p>
        </p:txBody>
      </p:sp>
    </p:spTree>
    <p:extLst>
      <p:ext uri="{BB962C8B-B14F-4D97-AF65-F5344CB8AC3E}">
        <p14:creationId xmlns:p14="http://schemas.microsoft.com/office/powerpoint/2010/main" val="223243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34</a:t>
            </a:fld>
            <a:endParaRPr lang="nl-NL"/>
          </a:p>
        </p:txBody>
      </p:sp>
    </p:spTree>
    <p:extLst>
      <p:ext uri="{BB962C8B-B14F-4D97-AF65-F5344CB8AC3E}">
        <p14:creationId xmlns:p14="http://schemas.microsoft.com/office/powerpoint/2010/main" val="94865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954E32A-327F-AF4B-8E1F-209FBF93D26D}" type="slidenum">
              <a:rPr lang="nl-NL" smtClean="0"/>
              <a:t>38</a:t>
            </a:fld>
            <a:endParaRPr lang="nl-NL"/>
          </a:p>
        </p:txBody>
      </p:sp>
    </p:spTree>
    <p:extLst>
      <p:ext uri="{BB962C8B-B14F-4D97-AF65-F5344CB8AC3E}">
        <p14:creationId xmlns:p14="http://schemas.microsoft.com/office/powerpoint/2010/main" val="164081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4212620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3065F-8B48-960F-4538-362B65B9F3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A1617-080B-03C6-411A-2E7B4C189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D4197-9B5A-2A0B-02B3-125F4AC7BD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11741F90-241C-D657-8730-CB9803FC67D8}"/>
              </a:ext>
            </a:extLst>
          </p:cNvPr>
          <p:cNvSpPr>
            <a:spLocks noGrp="1"/>
          </p:cNvSpPr>
          <p:nvPr>
            <p:ph type="sldNum" sz="quarter" idx="10"/>
          </p:nvPr>
        </p:nvSpPr>
        <p:spPr/>
        <p:txBody>
          <a:bodyPr/>
          <a:lstStyle/>
          <a:p>
            <a:fld id="{8954E32A-327F-AF4B-8E1F-209FBF93D26D}" type="slidenum">
              <a:rPr lang="nl-NL" smtClean="0"/>
              <a:t>39</a:t>
            </a:fld>
            <a:endParaRPr lang="nl-NL"/>
          </a:p>
        </p:txBody>
      </p:sp>
    </p:spTree>
    <p:extLst>
      <p:ext uri="{BB962C8B-B14F-4D97-AF65-F5344CB8AC3E}">
        <p14:creationId xmlns:p14="http://schemas.microsoft.com/office/powerpoint/2010/main" val="823003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397025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32EDA-AAF4-A989-3FB1-50E3C27E3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27C38-45A9-9C04-B732-996209717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E4AC8-226C-FF3E-AD1F-C28D1B2BFB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AD7068A7-68DB-2D78-62D5-0E3C5DF68ED4}"/>
              </a:ext>
            </a:extLst>
          </p:cNvPr>
          <p:cNvSpPr>
            <a:spLocks noGrp="1"/>
          </p:cNvSpPr>
          <p:nvPr>
            <p:ph type="sldNum" sz="quarter" idx="10"/>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2779981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D32F5-4D9B-EC5F-6086-1236DCDC10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82A8E-DB94-95A3-F62D-EB9D470C1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3F2EC-B825-4BEE-2435-2515C9DAD8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9B1EE235-7930-21C2-782E-CF53D8033C65}"/>
              </a:ext>
            </a:extLst>
          </p:cNvPr>
          <p:cNvSpPr>
            <a:spLocks noGrp="1"/>
          </p:cNvSpPr>
          <p:nvPr>
            <p:ph type="sldNum" sz="quarter" idx="10"/>
          </p:nvPr>
        </p:nvSpPr>
        <p:spPr/>
        <p:txBody>
          <a:bodyPr/>
          <a:lstStyle/>
          <a:p>
            <a:fld id="{8954E32A-327F-AF4B-8E1F-209FBF93D26D}" type="slidenum">
              <a:rPr lang="nl-NL" smtClean="0"/>
              <a:t>8</a:t>
            </a:fld>
            <a:endParaRPr lang="nl-NL"/>
          </a:p>
        </p:txBody>
      </p:sp>
    </p:spTree>
    <p:extLst>
      <p:ext uri="{BB962C8B-B14F-4D97-AF65-F5344CB8AC3E}">
        <p14:creationId xmlns:p14="http://schemas.microsoft.com/office/powerpoint/2010/main" val="1576987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05618-F091-D6CF-E5B6-DD265D551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E310E-0EF1-223A-08D5-69572A28A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B0DF5-B2DC-8D1D-E542-D63F21707F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37AE4863-DB00-4B10-CE0D-886856E8DD25}"/>
              </a:ext>
            </a:extLst>
          </p:cNvPr>
          <p:cNvSpPr>
            <a:spLocks noGrp="1"/>
          </p:cNvSpPr>
          <p:nvPr>
            <p:ph type="sldNum" sz="quarter" idx="10"/>
          </p:nvPr>
        </p:nvSpPr>
        <p:spPr/>
        <p:txBody>
          <a:bodyPr/>
          <a:lstStyle/>
          <a:p>
            <a:fld id="{8954E32A-327F-AF4B-8E1F-209FBF93D26D}" type="slidenum">
              <a:rPr lang="nl-NL" smtClean="0"/>
              <a:t>9</a:t>
            </a:fld>
            <a:endParaRPr lang="nl-NL"/>
          </a:p>
        </p:txBody>
      </p:sp>
    </p:spTree>
    <p:extLst>
      <p:ext uri="{BB962C8B-B14F-4D97-AF65-F5344CB8AC3E}">
        <p14:creationId xmlns:p14="http://schemas.microsoft.com/office/powerpoint/2010/main" val="198614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a:t>
            </a:r>
          </a:p>
        </p:txBody>
      </p:sp>
      <p:sp>
        <p:nvSpPr>
          <p:cNvPr id="4" name="Slide Number Placeholder 3"/>
          <p:cNvSpPr>
            <a:spLocks noGrp="1"/>
          </p:cNvSpPr>
          <p:nvPr>
            <p:ph type="sldNum" sz="quarter" idx="5"/>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13853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0D188-C2ED-90FB-991B-71CB0CB5D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45032-E91A-07A5-B076-CA4D7E6CBD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C3BC6-5C8B-C538-7292-980F44CD8F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1D9EF496-A6D0-2BE3-5987-33E39EBECF7D}"/>
              </a:ext>
            </a:extLst>
          </p:cNvPr>
          <p:cNvSpPr>
            <a:spLocks noGrp="1"/>
          </p:cNvSpPr>
          <p:nvPr>
            <p:ph type="sldNum" sz="quarter" idx="10"/>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4076351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0"/>
            <a:ext cx="12193200" cy="5104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6000" y="812775"/>
            <a:ext cx="11041200" cy="5790288"/>
          </a:xfrm>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Title 6"/>
          <p:cNvSpPr>
            <a:spLocks noGrp="1"/>
          </p:cNvSpPr>
          <p:nvPr>
            <p:ph type="title"/>
          </p:nvPr>
        </p:nvSpPr>
        <p:spPr>
          <a:xfrm>
            <a:off x="575400" y="46165"/>
            <a:ext cx="11041200" cy="742924"/>
          </a:xfrm>
        </p:spPr>
        <p:txBody>
          <a:bodyPr>
            <a:normAutofit/>
          </a:bodyPr>
          <a:lstStyle>
            <a:lvl1pPr>
              <a:defRPr sz="3200">
                <a:solidFill>
                  <a:srgbClr val="000000"/>
                </a:solidFill>
              </a:defRPr>
            </a:lvl1pPr>
          </a:lstStyle>
          <a:p>
            <a:r>
              <a:rPr lang="en-US" dirty="0"/>
              <a:t>Click to edit Master title style</a:t>
            </a:r>
            <a:endParaRPr lang="nl-NL" dirty="0"/>
          </a:p>
        </p:txBody>
      </p:sp>
      <p:sp>
        <p:nvSpPr>
          <p:cNvPr id="8" name="Tijdelijke aanduiding voor datum 3"/>
          <p:cNvSpPr txBox="1">
            <a:spLocks/>
          </p:cNvSpPr>
          <p:nvPr userDrawn="1"/>
        </p:nvSpPr>
        <p:spPr>
          <a:xfrm>
            <a:off x="0" y="6628375"/>
            <a:ext cx="12192000" cy="23125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baseline="0" dirty="0">
                <a:solidFill>
                  <a:srgbClr val="5F5F5F"/>
                </a:solidFill>
                <a:effectLst/>
              </a:rPr>
              <a:t>Savvas Raptis - AI in Heliophysics and Space Weather</a:t>
            </a:r>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9" name="Tijdelijke aanduiding voor datum 3"/>
          <p:cNvSpPr txBox="1">
            <a:spLocks/>
          </p:cNvSpPr>
          <p:nvPr userDrawn="1"/>
        </p:nvSpPr>
        <p:spPr>
          <a:xfrm>
            <a:off x="8313020" y="6628374"/>
            <a:ext cx="3840480" cy="231253"/>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300" dirty="0">
                <a:solidFill>
                  <a:srgbClr val="5F5F5F"/>
                </a:solidFill>
              </a:rPr>
              <a:t>AI for Space Applications |</a:t>
            </a:r>
            <a:r>
              <a:rPr lang="en-US" sz="1300" baseline="0" dirty="0">
                <a:solidFill>
                  <a:srgbClr val="5F5F5F"/>
                </a:solidFill>
              </a:rPr>
              <a:t> 28 Jan 2025</a:t>
            </a:r>
            <a:endParaRPr lang="nl-NL" sz="1300" dirty="0">
              <a:solidFill>
                <a:srgbClr val="5F5F5F"/>
              </a:solidFill>
            </a:endParaRPr>
          </a:p>
        </p:txBody>
      </p:sp>
      <p:sp>
        <p:nvSpPr>
          <p:cNvPr id="11" name="Tijdelijke aanduiding voor datum 3"/>
          <p:cNvSpPr txBox="1">
            <a:spLocks/>
          </p:cNvSpPr>
          <p:nvPr userDrawn="1"/>
        </p:nvSpPr>
        <p:spPr>
          <a:xfrm>
            <a:off x="38500" y="6638591"/>
            <a:ext cx="3840480" cy="210819"/>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A71291-1C34-4771-A37E-677F2182E258}" type="slidenum">
              <a:rPr lang="en-US" sz="1300" smtClean="0">
                <a:solidFill>
                  <a:srgbClr val="5F5F5F"/>
                </a:solidFill>
              </a:rPr>
              <a:pPr/>
              <a:t>‹#›</a:t>
            </a:fld>
            <a:endParaRPr lang="en-US" sz="1300" dirty="0">
              <a:solidFill>
                <a:srgbClr val="5F5F5F"/>
              </a:solidFill>
            </a:endParaRPr>
          </a:p>
        </p:txBody>
      </p:sp>
      <p:cxnSp>
        <p:nvCxnSpPr>
          <p:cNvPr id="6" name="Straight Connector 5"/>
          <p:cNvCxnSpPr/>
          <p:nvPr userDrawn="1"/>
        </p:nvCxnSpPr>
        <p:spPr>
          <a:xfrm>
            <a:off x="0" y="6626748"/>
            <a:ext cx="12192000" cy="0"/>
          </a:xfrm>
          <a:prstGeom prst="line">
            <a:avLst/>
          </a:prstGeom>
          <a:ln w="9525">
            <a:solidFill>
              <a:schemeClr val="bg1">
                <a:lumMod val="65000"/>
              </a:schemeClr>
            </a:solidFill>
            <a:prstDash val="soli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1 Light">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667"/>
            <a:ext cx="12189624" cy="6856664"/>
          </a:xfrm>
          <a:prstGeom prst="rect">
            <a:avLst/>
          </a:prstGeom>
        </p:spPr>
      </p:pic>
      <p:sp>
        <p:nvSpPr>
          <p:cNvPr id="2" name="Title 1"/>
          <p:cNvSpPr>
            <a:spLocks noGrp="1"/>
          </p:cNvSpPr>
          <p:nvPr>
            <p:ph type="ctrTitle" hasCustomPrompt="1"/>
          </p:nvPr>
        </p:nvSpPr>
        <p:spPr>
          <a:xfrm>
            <a:off x="685800" y="2324100"/>
            <a:ext cx="9144000" cy="1572399"/>
          </a:xfrm>
        </p:spPr>
        <p:txBody>
          <a:bodyPr anchor="b">
            <a:normAutofit/>
          </a:bodyPr>
          <a:lstStyle>
            <a:lvl1pPr algn="l">
              <a:defRPr sz="4000"/>
            </a:lvl1pPr>
          </a:lstStyle>
          <a:p>
            <a:r>
              <a:rPr lang="en-US" dirty="0"/>
              <a:t>Click to add title</a:t>
            </a:r>
          </a:p>
        </p:txBody>
      </p:sp>
      <p:sp>
        <p:nvSpPr>
          <p:cNvPr id="3" name="Subtitle 2"/>
          <p:cNvSpPr>
            <a:spLocks noGrp="1"/>
          </p:cNvSpPr>
          <p:nvPr>
            <p:ph type="subTitle" idx="1" hasCustomPrompt="1"/>
          </p:nvPr>
        </p:nvSpPr>
        <p:spPr>
          <a:xfrm>
            <a:off x="685800" y="4038600"/>
            <a:ext cx="9144000" cy="838200"/>
          </a:xfrm>
        </p:spPr>
        <p:txBody>
          <a:bodyPr lIns="0" tIns="0" rIns="0" bIns="0"/>
          <a:lstStyle>
            <a:lvl1pPr marL="0" indent="0" algn="l">
              <a:buNone/>
              <a:defRPr sz="24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2" name="Text Placeholder 11"/>
          <p:cNvSpPr>
            <a:spLocks noGrp="1"/>
          </p:cNvSpPr>
          <p:nvPr>
            <p:ph type="body" sz="quarter" idx="13" hasCustomPrompt="1"/>
          </p:nvPr>
        </p:nvSpPr>
        <p:spPr>
          <a:xfrm>
            <a:off x="685800" y="4876800"/>
            <a:ext cx="5410200" cy="1333500"/>
          </a:xfrm>
        </p:spPr>
        <p:txBody>
          <a:bodyPr lIns="0" tIns="0" rIns="0" bIns="0">
            <a:normAutofit/>
          </a:bodyPr>
          <a:lstStyle>
            <a:lvl1pPr marL="0" indent="0">
              <a:lnSpc>
                <a:spcPct val="100000"/>
              </a:lnSpc>
              <a:spcBef>
                <a:spcPts val="0"/>
              </a:spcBef>
              <a:buNone/>
              <a:defRPr sz="14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spTree>
    <p:extLst>
      <p:ext uri="{BB962C8B-B14F-4D97-AF65-F5344CB8AC3E}">
        <p14:creationId xmlns:p14="http://schemas.microsoft.com/office/powerpoint/2010/main" val="229482081"/>
      </p:ext>
    </p:extLst>
  </p:cSld>
  <p:clrMapOvr>
    <a:masterClrMapping/>
  </p:clrMapOvr>
  <p:extLst>
    <p:ext uri="{DCECCB84-F9BA-43D5-87BE-67443E8EF086}">
      <p15:sldGuideLst xmlns:p15="http://schemas.microsoft.com/office/powerpoint/2012/main">
        <p15:guide id="5" pos="4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0"/>
            <a:ext cx="12193200" cy="5104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929812690"/>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6000" y="812775"/>
            <a:ext cx="11041200" cy="5790288"/>
          </a:xfrm>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Title 6"/>
          <p:cNvSpPr>
            <a:spLocks noGrp="1"/>
          </p:cNvSpPr>
          <p:nvPr>
            <p:ph type="title"/>
          </p:nvPr>
        </p:nvSpPr>
        <p:spPr>
          <a:xfrm>
            <a:off x="575400" y="46165"/>
            <a:ext cx="11041200" cy="742924"/>
          </a:xfrm>
        </p:spPr>
        <p:txBody>
          <a:bodyPr>
            <a:normAutofit/>
          </a:bodyPr>
          <a:lstStyle>
            <a:lvl1pPr>
              <a:defRPr sz="3200">
                <a:solidFill>
                  <a:srgbClr val="000000"/>
                </a:solidFill>
              </a:defRPr>
            </a:lvl1pPr>
          </a:lstStyle>
          <a:p>
            <a:r>
              <a:rPr lang="en-US" dirty="0"/>
              <a:t>Click to edit Master title style</a:t>
            </a:r>
            <a:endParaRPr lang="nl-NL" dirty="0"/>
          </a:p>
        </p:txBody>
      </p:sp>
      <p:sp>
        <p:nvSpPr>
          <p:cNvPr id="8" name="Tijdelijke aanduiding voor datum 3"/>
          <p:cNvSpPr txBox="1">
            <a:spLocks/>
          </p:cNvSpPr>
          <p:nvPr userDrawn="1"/>
        </p:nvSpPr>
        <p:spPr>
          <a:xfrm>
            <a:off x="0" y="6628375"/>
            <a:ext cx="12192000" cy="23125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dirty="0">
                <a:solidFill>
                  <a:srgbClr val="5F5F5F"/>
                </a:solidFill>
                <a:effectLst/>
              </a:rPr>
              <a:t>Savvas</a:t>
            </a:r>
            <a:r>
              <a:rPr lang="en-US" sz="1300" baseline="0" dirty="0">
                <a:solidFill>
                  <a:srgbClr val="5F5F5F"/>
                </a:solidFill>
                <a:effectLst/>
              </a:rPr>
              <a:t> Raptis – Foreshock &amp; </a:t>
            </a:r>
            <a:r>
              <a:rPr lang="en-US" sz="1300" baseline="0" dirty="0" err="1">
                <a:solidFill>
                  <a:srgbClr val="5F5F5F"/>
                </a:solidFill>
                <a:effectLst/>
              </a:rPr>
              <a:t>Magnetosheath</a:t>
            </a:r>
            <a:r>
              <a:rPr lang="en-US" sz="1300" baseline="0" dirty="0">
                <a:solidFill>
                  <a:srgbClr val="5F5F5F"/>
                </a:solidFill>
                <a:effectLst/>
              </a:rPr>
              <a:t> Transients</a:t>
            </a:r>
            <a:endParaRPr lang="nl-NL" sz="1300" dirty="0">
              <a:solidFill>
                <a:srgbClr val="5F5F5F"/>
              </a:solidFill>
              <a:effectLst/>
            </a:endParaRPr>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9" name="Tijdelijke aanduiding voor datum 3"/>
          <p:cNvSpPr txBox="1">
            <a:spLocks/>
          </p:cNvSpPr>
          <p:nvPr userDrawn="1"/>
        </p:nvSpPr>
        <p:spPr>
          <a:xfrm>
            <a:off x="8313020" y="6628374"/>
            <a:ext cx="3840480" cy="231253"/>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300" dirty="0">
                <a:solidFill>
                  <a:srgbClr val="5F5F5F"/>
                </a:solidFill>
              </a:rPr>
              <a:t>Solar/</a:t>
            </a:r>
            <a:r>
              <a:rPr lang="en-US" sz="1300" dirty="0" err="1">
                <a:solidFill>
                  <a:srgbClr val="5F5F5F"/>
                </a:solidFill>
              </a:rPr>
              <a:t>Helio</a:t>
            </a:r>
            <a:r>
              <a:rPr lang="en-US" sz="1300" dirty="0">
                <a:solidFill>
                  <a:srgbClr val="5F5F5F"/>
                </a:solidFill>
              </a:rPr>
              <a:t> SRP meeting 2023  |</a:t>
            </a:r>
            <a:r>
              <a:rPr lang="en-US" sz="1300" baseline="0" dirty="0">
                <a:solidFill>
                  <a:srgbClr val="5F5F5F"/>
                </a:solidFill>
              </a:rPr>
              <a:t> 01 Nov 23</a:t>
            </a:r>
            <a:endParaRPr lang="nl-NL" sz="1300" dirty="0">
              <a:solidFill>
                <a:srgbClr val="5F5F5F"/>
              </a:solidFill>
            </a:endParaRPr>
          </a:p>
        </p:txBody>
      </p:sp>
      <p:sp>
        <p:nvSpPr>
          <p:cNvPr id="11" name="Tijdelijke aanduiding voor datum 3"/>
          <p:cNvSpPr txBox="1">
            <a:spLocks/>
          </p:cNvSpPr>
          <p:nvPr userDrawn="1"/>
        </p:nvSpPr>
        <p:spPr>
          <a:xfrm>
            <a:off x="38500" y="6638591"/>
            <a:ext cx="3840480" cy="210819"/>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A71291-1C34-4771-A37E-677F2182E258}" type="slidenum">
              <a:rPr lang="en-US" sz="1300" smtClean="0">
                <a:solidFill>
                  <a:srgbClr val="5F5F5F"/>
                </a:solidFill>
              </a:rPr>
              <a:pPr/>
              <a:t>‹#›</a:t>
            </a:fld>
            <a:endParaRPr lang="en-US" sz="1300" dirty="0">
              <a:solidFill>
                <a:srgbClr val="5F5F5F"/>
              </a:solidFill>
            </a:endParaRPr>
          </a:p>
        </p:txBody>
      </p:sp>
      <p:cxnSp>
        <p:nvCxnSpPr>
          <p:cNvPr id="6" name="Straight Connector 5"/>
          <p:cNvCxnSpPr/>
          <p:nvPr userDrawn="1"/>
        </p:nvCxnSpPr>
        <p:spPr>
          <a:xfrm>
            <a:off x="0" y="6626748"/>
            <a:ext cx="12192000" cy="0"/>
          </a:xfrm>
          <a:prstGeom prst="line">
            <a:avLst/>
          </a:prstGeom>
          <a:ln w="9525">
            <a:solidFill>
              <a:schemeClr val="bg1">
                <a:lumMod val="65000"/>
              </a:schemeClr>
            </a:solidFill>
            <a:prstDash val="soli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54504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rgbClr val="000000"/>
                </a:solidFill>
                <a:latin typeface="Arial" charset="0"/>
              </a:defRPr>
            </a:lvl1pPr>
          </a:lstStyle>
          <a:p>
            <a:fld id="{07099480-D11A-4789-80EE-022E820CF635}" type="datetime1">
              <a:rPr lang="nl-BE" smtClean="0"/>
              <a:pPr/>
              <a:t>3/02/2025</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dirty="0" smtClean="0">
                <a:solidFill>
                  <a:srgbClr val="000000"/>
                </a:solidFill>
              </a:defRPr>
            </a:lvl1pPr>
          </a:lstStyle>
          <a:p>
            <a:endParaRPr lang="sv-SE"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sldNum="0" hdr="0" dt="0"/>
  <p:txStyles>
    <p:title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rgbClr val="000000"/>
                </a:solidFill>
                <a:latin typeface="Arial" charset="0"/>
              </a:defRPr>
            </a:lvl1pPr>
          </a:lstStyle>
          <a:p>
            <a:fld id="{07099480-D11A-4789-80EE-022E820CF635}" type="datetime1">
              <a:rPr lang="nl-BE" smtClean="0"/>
              <a:pPr/>
              <a:t>3/02/2025</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dirty="0" smtClean="0">
                <a:solidFill>
                  <a:srgbClr val="000000"/>
                </a:solidFill>
              </a:defRPr>
            </a:lvl1pPr>
          </a:lstStyle>
          <a:p>
            <a:endParaRPr lang="sv-SE" dirty="0"/>
          </a:p>
        </p:txBody>
      </p:sp>
    </p:spTree>
    <p:extLst>
      <p:ext uri="{BB962C8B-B14F-4D97-AF65-F5344CB8AC3E}">
        <p14:creationId xmlns:p14="http://schemas.microsoft.com/office/powerpoint/2010/main" val="4242466921"/>
      </p:ext>
    </p:extLst>
  </p:cSld>
  <p:clrMap bg1="lt1" tx1="dk1" bg2="lt2" tx2="dk2" accent1="accent1" accent2="accent2" accent3="accent3" accent4="accent4" accent5="accent5" accent6="accent6" hlink="hlink" folHlink="folHlink"/>
  <p:sldLayoutIdLst>
    <p:sldLayoutId id="2147483652" r:id="rId1"/>
    <p:sldLayoutId id="2147483653" r:id="rId2"/>
  </p:sldLayoutIdLst>
  <p:hf sldNum="0" hdr="0" dt="0"/>
  <p:txStyles>
    <p:title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7" Type="http://schemas.openxmlformats.org/officeDocument/2006/relationships/hyperlink" Target="http://omniweb.gsfc.nasa.gov/" TargetMode="External"/><Relationship Id="rId2" Type="http://schemas.openxmlformats.org/officeDocument/2006/relationships/notesSlide" Target="../notesSlides/notesSlide9.xml"/><Relationship Id="rId16" Type="http://schemas.openxmlformats.org/officeDocument/2006/relationships/image" Target="../media/image28.png"/><Relationship Id="rId1" Type="http://schemas.openxmlformats.org/officeDocument/2006/relationships/slideLayout" Target="../slideLayouts/slideLayout2.xml"/><Relationship Id="rId11"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image" Target="../media/image21.png"/><Relationship Id="rId9" Type="http://schemas.openxmlformats.org/officeDocument/2006/relationships/image" Target="../media/image20.jpe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gupubs.onlinelibrary.wiley.com/doi/full/10.1029/2002JA00970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swe.ssa.esa.int/machine-learning-in-support-of-space-weather-prediction"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emf"/><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png"/><Relationship Id="rId4" Type="http://schemas.openxmlformats.org/officeDocument/2006/relationships/image" Target="../media/image61.jpeg"/><Relationship Id="rId9" Type="http://schemas.openxmlformats.org/officeDocument/2006/relationships/image" Target="../media/image64.emf"/></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fdl.ai/"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42B9-2C4A-434B-810C-97BD7591E6D4}"/>
              </a:ext>
            </a:extLst>
          </p:cNvPr>
          <p:cNvSpPr>
            <a:spLocks noGrp="1"/>
          </p:cNvSpPr>
          <p:nvPr>
            <p:ph type="ctrTitle"/>
          </p:nvPr>
        </p:nvSpPr>
        <p:spPr>
          <a:xfrm>
            <a:off x="-75304" y="1165738"/>
            <a:ext cx="6671314" cy="1847626"/>
          </a:xfrm>
        </p:spPr>
        <p:txBody>
          <a:bodyPr>
            <a:normAutofit/>
          </a:bodyPr>
          <a:lstStyle/>
          <a:p>
            <a:pPr algn="ctr"/>
            <a:r>
              <a:rPr lang="en-US" dirty="0"/>
              <a:t>Advancements on</a:t>
            </a:r>
            <a:br>
              <a:rPr lang="en-US" dirty="0"/>
            </a:br>
            <a:r>
              <a:rPr lang="en-US" dirty="0"/>
              <a:t>AI for Heliophysics and Space Weather</a:t>
            </a:r>
          </a:p>
        </p:txBody>
      </p:sp>
      <p:sp>
        <p:nvSpPr>
          <p:cNvPr id="4" name="Text Placeholder 3">
            <a:extLst>
              <a:ext uri="{FF2B5EF4-FFF2-40B4-BE49-F238E27FC236}">
                <a16:creationId xmlns:a16="http://schemas.microsoft.com/office/drawing/2014/main" id="{E75DD875-1502-9F4F-B75E-289A7CE3193E}"/>
              </a:ext>
            </a:extLst>
          </p:cNvPr>
          <p:cNvSpPr>
            <a:spLocks noGrp="1"/>
          </p:cNvSpPr>
          <p:nvPr>
            <p:ph type="body" sz="quarter" idx="13"/>
          </p:nvPr>
        </p:nvSpPr>
        <p:spPr>
          <a:xfrm>
            <a:off x="39171" y="3663492"/>
            <a:ext cx="6442364" cy="2363448"/>
          </a:xfrm>
        </p:spPr>
        <p:txBody>
          <a:bodyPr>
            <a:normAutofit/>
          </a:bodyPr>
          <a:lstStyle/>
          <a:p>
            <a:pPr algn="ctr"/>
            <a:r>
              <a:rPr lang="en-US" sz="1600" dirty="0">
                <a:solidFill>
                  <a:srgbClr val="000000"/>
                </a:solidFill>
              </a:rPr>
              <a:t>Savvas Raptis</a:t>
            </a:r>
            <a:endParaRPr lang="en-US" sz="1600" baseline="30000" dirty="0">
              <a:solidFill>
                <a:srgbClr val="000000"/>
              </a:solidFill>
            </a:endParaRPr>
          </a:p>
          <a:p>
            <a:pPr algn="ctr"/>
            <a:endParaRPr lang="en-US" sz="1600" baseline="30000" dirty="0">
              <a:solidFill>
                <a:srgbClr val="000000"/>
              </a:solidFill>
            </a:endParaRPr>
          </a:p>
          <a:p>
            <a:pPr algn="ctr"/>
            <a:r>
              <a:rPr lang="en-US" sz="1600" dirty="0">
                <a:solidFill>
                  <a:srgbClr val="000000"/>
                </a:solidFill>
              </a:rPr>
              <a:t>Johns Hopkins University Applied Physics Laboratory (JHU/APL), Laurel, MD, USA</a:t>
            </a:r>
          </a:p>
          <a:p>
            <a:endParaRPr lang="en-US" sz="1600" dirty="0">
              <a:solidFill>
                <a:srgbClr val="000000"/>
              </a:solidFill>
            </a:endParaRPr>
          </a:p>
          <a:p>
            <a:endParaRPr lang="en-US" sz="1600" dirty="0">
              <a:solidFill>
                <a:srgbClr val="000000"/>
              </a:solidFill>
            </a:endParaRPr>
          </a:p>
          <a:p>
            <a:r>
              <a:rPr lang="en-US" u="sng" dirty="0">
                <a:solidFill>
                  <a:srgbClr val="000000"/>
                </a:solidFill>
              </a:rPr>
              <a:t>Thanks to my co-workers</a:t>
            </a:r>
            <a:r>
              <a:rPr lang="en-US" dirty="0">
                <a:solidFill>
                  <a:srgbClr val="000000"/>
                </a:solidFill>
              </a:rPr>
              <a:t>: Drew turner, Vicki Toy-</a:t>
            </a:r>
            <a:r>
              <a:rPr lang="en-US" dirty="0" err="1">
                <a:solidFill>
                  <a:srgbClr val="000000"/>
                </a:solidFill>
              </a:rPr>
              <a:t>Edens</a:t>
            </a:r>
            <a:r>
              <a:rPr lang="en-US" dirty="0">
                <a:solidFill>
                  <a:srgbClr val="000000"/>
                </a:solidFill>
              </a:rPr>
              <a:t>, George Clark, Jon </a:t>
            </a:r>
            <a:r>
              <a:rPr lang="en-US" dirty="0" err="1">
                <a:solidFill>
                  <a:srgbClr val="000000"/>
                </a:solidFill>
              </a:rPr>
              <a:t>Vandegriff</a:t>
            </a:r>
            <a:r>
              <a:rPr lang="en-US" dirty="0">
                <a:solidFill>
                  <a:srgbClr val="000000"/>
                </a:solidFill>
              </a:rPr>
              <a:t>, Manolis </a:t>
            </a:r>
            <a:r>
              <a:rPr lang="en-US" dirty="0" err="1">
                <a:solidFill>
                  <a:srgbClr val="000000"/>
                </a:solidFill>
              </a:rPr>
              <a:t>Georgoulis</a:t>
            </a:r>
            <a:r>
              <a:rPr lang="en-US" dirty="0">
                <a:solidFill>
                  <a:srgbClr val="000000"/>
                </a:solidFill>
              </a:rPr>
              <a:t>, </a:t>
            </a:r>
            <a:r>
              <a:rPr lang="en-US" dirty="0" err="1">
                <a:solidFill>
                  <a:srgbClr val="000000"/>
                </a:solidFill>
              </a:rPr>
              <a:t>Wenli</a:t>
            </a:r>
            <a:r>
              <a:rPr lang="en-US" dirty="0">
                <a:solidFill>
                  <a:srgbClr val="000000"/>
                </a:solidFill>
              </a:rPr>
              <a:t> Mo, Michail </a:t>
            </a:r>
            <a:r>
              <a:rPr lang="en-US" dirty="0" err="1">
                <a:solidFill>
                  <a:srgbClr val="000000"/>
                </a:solidFill>
              </a:rPr>
              <a:t>Sitnov</a:t>
            </a:r>
            <a:r>
              <a:rPr lang="en-US" dirty="0">
                <a:solidFill>
                  <a:srgbClr val="000000"/>
                </a:solidFill>
              </a:rPr>
              <a:t>, Harry Arnold, Matt Grey</a:t>
            </a:r>
          </a:p>
        </p:txBody>
      </p:sp>
      <p:sp>
        <p:nvSpPr>
          <p:cNvPr id="6" name="Rectangle 5">
            <a:extLst>
              <a:ext uri="{FF2B5EF4-FFF2-40B4-BE49-F238E27FC236}">
                <a16:creationId xmlns:a16="http://schemas.microsoft.com/office/drawing/2014/main" id="{49CA71CF-1C64-249F-6546-045575077414}"/>
              </a:ext>
            </a:extLst>
          </p:cNvPr>
          <p:cNvSpPr/>
          <p:nvPr/>
        </p:nvSpPr>
        <p:spPr>
          <a:xfrm>
            <a:off x="685800" y="5550097"/>
            <a:ext cx="184731" cy="369332"/>
          </a:xfrm>
          <a:prstGeom prst="rect">
            <a:avLst/>
          </a:prstGeom>
        </p:spPr>
        <p:txBody>
          <a:bodyPr wrap="none">
            <a:spAutoFit/>
          </a:bodyPr>
          <a:lstStyle/>
          <a:p>
            <a:endParaRPr lang="en-US" dirty="0"/>
          </a:p>
        </p:txBody>
      </p:sp>
      <p:pic>
        <p:nvPicPr>
          <p:cNvPr id="7" name="Picture 6">
            <a:extLst>
              <a:ext uri="{FF2B5EF4-FFF2-40B4-BE49-F238E27FC236}">
                <a16:creationId xmlns:a16="http://schemas.microsoft.com/office/drawing/2014/main" id="{5D34D231-6165-B76B-C650-94B947C7A7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6010" y="780866"/>
            <a:ext cx="5480566" cy="5480566"/>
          </a:xfrm>
          <a:prstGeom prst="rect">
            <a:avLst/>
          </a:prstGeom>
        </p:spPr>
      </p:pic>
      <p:sp>
        <p:nvSpPr>
          <p:cNvPr id="8" name="TextBox 7">
            <a:extLst>
              <a:ext uri="{FF2B5EF4-FFF2-40B4-BE49-F238E27FC236}">
                <a16:creationId xmlns:a16="http://schemas.microsoft.com/office/drawing/2014/main" id="{503F6E2F-A8FE-7CB8-D33E-A22C3DF5AA1D}"/>
              </a:ext>
            </a:extLst>
          </p:cNvPr>
          <p:cNvSpPr txBox="1"/>
          <p:nvPr/>
        </p:nvSpPr>
        <p:spPr>
          <a:xfrm>
            <a:off x="10484473" y="6261432"/>
            <a:ext cx="1592103" cy="276999"/>
          </a:xfrm>
          <a:prstGeom prst="rect">
            <a:avLst/>
          </a:prstGeom>
          <a:noFill/>
        </p:spPr>
        <p:txBody>
          <a:bodyPr wrap="none" rtlCol="0">
            <a:spAutoFit/>
          </a:bodyPr>
          <a:lstStyle/>
          <a:p>
            <a:pPr algn="ctr"/>
            <a:r>
              <a:rPr lang="en-US" sz="1200" dirty="0">
                <a:solidFill>
                  <a:srgbClr val="000000"/>
                </a:solidFill>
              </a:rPr>
              <a:t>Made with DALL-E 3</a:t>
            </a:r>
          </a:p>
        </p:txBody>
      </p:sp>
      <p:sp>
        <p:nvSpPr>
          <p:cNvPr id="3" name="TextBox 2">
            <a:extLst>
              <a:ext uri="{FF2B5EF4-FFF2-40B4-BE49-F238E27FC236}">
                <a16:creationId xmlns:a16="http://schemas.microsoft.com/office/drawing/2014/main" id="{099CF141-654B-2433-9B9B-C3063EC88304}"/>
              </a:ext>
            </a:extLst>
          </p:cNvPr>
          <p:cNvSpPr txBox="1"/>
          <p:nvPr/>
        </p:nvSpPr>
        <p:spPr>
          <a:xfrm>
            <a:off x="-75304" y="6563209"/>
            <a:ext cx="7382149" cy="292388"/>
          </a:xfrm>
          <a:prstGeom prst="rect">
            <a:avLst/>
          </a:prstGeom>
          <a:noFill/>
        </p:spPr>
        <p:txBody>
          <a:bodyPr wrap="none" rtlCol="0">
            <a:spAutoFit/>
          </a:bodyPr>
          <a:lstStyle/>
          <a:p>
            <a:r>
              <a:rPr lang="en-US" sz="1300" dirty="0">
                <a:solidFill>
                  <a:srgbClr val="000000"/>
                </a:solidFill>
              </a:rPr>
              <a:t>Special thanks to Giovanni </a:t>
            </a:r>
            <a:r>
              <a:rPr lang="en-US" sz="1300" dirty="0" err="1">
                <a:solidFill>
                  <a:srgbClr val="000000"/>
                </a:solidFill>
              </a:rPr>
              <a:t>Lapenta</a:t>
            </a:r>
            <a:r>
              <a:rPr lang="en-US" sz="1300" dirty="0">
                <a:solidFill>
                  <a:srgbClr val="000000"/>
                </a:solidFill>
              </a:rPr>
              <a:t> who introduced me to this topic when I was a master student.</a:t>
            </a:r>
          </a:p>
        </p:txBody>
      </p:sp>
    </p:spTree>
    <p:extLst>
      <p:ext uri="{BB962C8B-B14F-4D97-AF65-F5344CB8AC3E}">
        <p14:creationId xmlns:p14="http://schemas.microsoft.com/office/powerpoint/2010/main" val="2267197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DCE88-1315-0E36-D95A-4BE9ABBD628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794E9D-08D8-263B-F6E3-FB77D5A86BD7}"/>
              </a:ext>
            </a:extLst>
          </p:cNvPr>
          <p:cNvSpPr>
            <a:spLocks noGrp="1"/>
          </p:cNvSpPr>
          <p:nvPr>
            <p:ph idx="1"/>
          </p:nvPr>
        </p:nvSpPr>
        <p:spPr>
          <a:xfrm>
            <a:off x="420914" y="-1"/>
            <a:ext cx="11196286" cy="6858001"/>
          </a:xfrm>
        </p:spPr>
        <p:txBody>
          <a:bodyPr anchor="ctr">
            <a:normAutofit/>
          </a:bodyPr>
          <a:lstStyle/>
          <a:p>
            <a:pPr marL="0" indent="0" algn="ctr">
              <a:buNone/>
            </a:pPr>
            <a:r>
              <a:rPr lang="en-US" sz="3600" dirty="0"/>
              <a:t>Highlighting</a:t>
            </a:r>
          </a:p>
          <a:p>
            <a:pPr marL="0" indent="0" algn="ctr">
              <a:buNone/>
            </a:pPr>
            <a:r>
              <a:rPr lang="en-US" sz="3600" dirty="0"/>
              <a:t>Recent Results</a:t>
            </a:r>
          </a:p>
        </p:txBody>
      </p:sp>
      <p:sp>
        <p:nvSpPr>
          <p:cNvPr id="3" name="TextBox 2">
            <a:extLst>
              <a:ext uri="{FF2B5EF4-FFF2-40B4-BE49-F238E27FC236}">
                <a16:creationId xmlns:a16="http://schemas.microsoft.com/office/drawing/2014/main" id="{0FB4FBCD-E99D-BB13-C75D-687D5E8C813A}"/>
              </a:ext>
            </a:extLst>
          </p:cNvPr>
          <p:cNvSpPr txBox="1"/>
          <p:nvPr/>
        </p:nvSpPr>
        <p:spPr>
          <a:xfrm>
            <a:off x="0" y="6327058"/>
            <a:ext cx="8020144" cy="323165"/>
          </a:xfrm>
          <a:prstGeom prst="rect">
            <a:avLst/>
          </a:prstGeom>
          <a:noFill/>
        </p:spPr>
        <p:txBody>
          <a:bodyPr wrap="none" rtlCol="0">
            <a:spAutoFit/>
          </a:bodyPr>
          <a:lstStyle/>
          <a:p>
            <a:r>
              <a:rPr lang="en-US" sz="1500" i="1" dirty="0">
                <a:solidFill>
                  <a:srgbClr val="000000"/>
                </a:solidFill>
              </a:rPr>
              <a:t>Note</a:t>
            </a:r>
            <a:r>
              <a:rPr lang="en-US" sz="1500" dirty="0">
                <a:solidFill>
                  <a:srgbClr val="000000"/>
                </a:solidFill>
              </a:rPr>
              <a:t>: I won’t show much on solar since the upcoming talks are going cover a significant part</a:t>
            </a:r>
          </a:p>
        </p:txBody>
      </p:sp>
      <p:sp>
        <p:nvSpPr>
          <p:cNvPr id="5" name="TextBox 4">
            <a:extLst>
              <a:ext uri="{FF2B5EF4-FFF2-40B4-BE49-F238E27FC236}">
                <a16:creationId xmlns:a16="http://schemas.microsoft.com/office/drawing/2014/main" id="{B6708A6E-61D5-27DB-7F11-F61783B62F91}"/>
              </a:ext>
            </a:extLst>
          </p:cNvPr>
          <p:cNvSpPr txBox="1"/>
          <p:nvPr/>
        </p:nvSpPr>
        <p:spPr>
          <a:xfrm>
            <a:off x="1459706" y="334507"/>
            <a:ext cx="9272588" cy="1754326"/>
          </a:xfrm>
          <a:prstGeom prst="rect">
            <a:avLst/>
          </a:prstGeom>
          <a:noFill/>
        </p:spPr>
        <p:txBody>
          <a:bodyPr wrap="square">
            <a:spAutoFit/>
          </a:bodyPr>
          <a:lstStyle/>
          <a:p>
            <a:r>
              <a:rPr lang="en-US" u="sng" dirty="0">
                <a:solidFill>
                  <a:srgbClr val="000000"/>
                </a:solidFill>
              </a:rPr>
              <a:t>Assumptions: </a:t>
            </a:r>
          </a:p>
          <a:p>
            <a:pPr marL="800100" lvl="1" indent="-342900">
              <a:buFont typeface="+mj-lt"/>
              <a:buAutoNum type="arabicPeriod"/>
            </a:pPr>
            <a:r>
              <a:rPr lang="en-US" dirty="0">
                <a:solidFill>
                  <a:srgbClr val="000000"/>
                </a:solidFill>
              </a:rPr>
              <a:t>Familiarity with ML concepts (e.g., supervised/unsupervised learning, neural networks, accuracy metrics, LSTMs etc.) </a:t>
            </a:r>
          </a:p>
          <a:p>
            <a:pPr marL="800100" lvl="1" indent="-342900">
              <a:buFont typeface="+mj-lt"/>
              <a:buAutoNum type="arabicPeriod"/>
            </a:pPr>
            <a:endParaRPr lang="en-US" dirty="0">
              <a:solidFill>
                <a:srgbClr val="000000"/>
              </a:solidFill>
            </a:endParaRPr>
          </a:p>
          <a:p>
            <a:pPr marL="800100" lvl="1" indent="-342900">
              <a:buFont typeface="+mj-lt"/>
              <a:buAutoNum type="arabicPeriod"/>
            </a:pPr>
            <a:r>
              <a:rPr lang="en-US" dirty="0">
                <a:solidFill>
                  <a:srgbClr val="000000"/>
                </a:solidFill>
              </a:rPr>
              <a:t>Basic understanding of space and solar physics (</a:t>
            </a:r>
            <a:r>
              <a:rPr lang="en-US" i="1" dirty="0">
                <a:solidFill>
                  <a:srgbClr val="000000"/>
                </a:solidFill>
              </a:rPr>
              <a:t>Note</a:t>
            </a:r>
            <a:r>
              <a:rPr lang="en-US" dirty="0">
                <a:solidFill>
                  <a:srgbClr val="000000"/>
                </a:solidFill>
              </a:rPr>
              <a:t>: This might not be a smart choice, so I’ll try to keep it simple)</a:t>
            </a:r>
          </a:p>
        </p:txBody>
      </p:sp>
      <p:sp>
        <p:nvSpPr>
          <p:cNvPr id="7" name="TextBox 6">
            <a:extLst>
              <a:ext uri="{FF2B5EF4-FFF2-40B4-BE49-F238E27FC236}">
                <a16:creationId xmlns:a16="http://schemas.microsoft.com/office/drawing/2014/main" id="{1C0BFA8F-9CA1-D166-2C0A-DF9D45A65941}"/>
              </a:ext>
            </a:extLst>
          </p:cNvPr>
          <p:cNvSpPr txBox="1"/>
          <p:nvPr/>
        </p:nvSpPr>
        <p:spPr>
          <a:xfrm>
            <a:off x="1459706" y="4769168"/>
            <a:ext cx="9607826" cy="830997"/>
          </a:xfrm>
          <a:prstGeom prst="rect">
            <a:avLst/>
          </a:prstGeom>
          <a:noFill/>
        </p:spPr>
        <p:txBody>
          <a:bodyPr wrap="square">
            <a:spAutoFit/>
          </a:bodyPr>
          <a:lstStyle/>
          <a:p>
            <a:r>
              <a:rPr lang="en-US" sz="1600" b="1" dirty="0">
                <a:solidFill>
                  <a:srgbClr val="000000"/>
                </a:solidFill>
                <a:latin typeface="Arial" panose="020B0604020202020204" pitchFamily="34" charset="0"/>
                <a:cs typeface="Arial" panose="020B0604020202020204" pitchFamily="34" charset="0"/>
              </a:rPr>
              <a:t>Space Weather:</a:t>
            </a:r>
            <a:r>
              <a:rPr lang="en-US" sz="1600" dirty="0">
                <a:solidFill>
                  <a:srgbClr val="000000"/>
                </a:solidFill>
                <a:latin typeface="Arial" panose="020B0604020202020204" pitchFamily="34" charset="0"/>
                <a:cs typeface="Arial" panose="020B0604020202020204" pitchFamily="34" charset="0"/>
              </a:rPr>
              <a:t> Energetic phenomena mostly from the Sun, affecting Earth and its technology.</a:t>
            </a:r>
            <a:endParaRPr lang="en-US" sz="1600" b="1" dirty="0">
              <a:solidFill>
                <a:srgbClr val="000000"/>
              </a:solidFill>
              <a:latin typeface="Arial" panose="020B0604020202020204" pitchFamily="34" charset="0"/>
              <a:cs typeface="Arial" panose="020B0604020202020204" pitchFamily="34" charset="0"/>
            </a:endParaRPr>
          </a:p>
          <a:p>
            <a:r>
              <a:rPr lang="en-US" sz="1600" b="1" dirty="0">
                <a:solidFill>
                  <a:srgbClr val="000000"/>
                </a:solidFill>
                <a:latin typeface="Arial" panose="020B0604020202020204" pitchFamily="34" charset="0"/>
                <a:cs typeface="Arial" panose="020B0604020202020204" pitchFamily="34" charset="0"/>
              </a:rPr>
              <a:t>Heliophysics:</a:t>
            </a:r>
            <a:r>
              <a:rPr lang="en-US" sz="1600" dirty="0">
                <a:solidFill>
                  <a:srgbClr val="000000"/>
                </a:solidFill>
                <a:latin typeface="Arial" panose="020B0604020202020204" pitchFamily="34" charset="0"/>
                <a:cs typeface="Arial" panose="020B0604020202020204" pitchFamily="34" charset="0"/>
              </a:rPr>
              <a:t> Study of the Sun and its effects on the solar system.</a:t>
            </a:r>
          </a:p>
          <a:p>
            <a:r>
              <a:rPr lang="en-US" sz="1600" b="1" i="0" u="none" strike="noStrike" dirty="0">
                <a:solidFill>
                  <a:srgbClr val="000000"/>
                </a:solidFill>
                <a:effectLst/>
                <a:latin typeface="Arial" panose="020B0604020202020204" pitchFamily="34" charset="0"/>
                <a:cs typeface="Arial" panose="020B0604020202020204" pitchFamily="34" charset="0"/>
              </a:rPr>
              <a:t>Plasma Environments Around Earth: </a:t>
            </a:r>
            <a:r>
              <a:rPr lang="en-US" sz="1600" b="0" i="0" u="none" strike="noStrike" dirty="0">
                <a:solidFill>
                  <a:srgbClr val="000000"/>
                </a:solidFill>
                <a:effectLst/>
                <a:latin typeface="Arial" panose="020B0604020202020204" pitchFamily="34" charset="0"/>
                <a:cs typeface="Arial" panose="020B0604020202020204" pitchFamily="34" charset="0"/>
              </a:rPr>
              <a:t>Distinct regions shaped by Earth's magnetic field and solar wind</a:t>
            </a: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441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E50E5-EF4B-5B8B-320F-A2989B3C44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8F0F3F-62F2-F377-9C7B-6A50F762CC41}"/>
              </a:ext>
            </a:extLst>
          </p:cNvPr>
          <p:cNvSpPr>
            <a:spLocks noGrp="1"/>
          </p:cNvSpPr>
          <p:nvPr>
            <p:ph type="title"/>
          </p:nvPr>
        </p:nvSpPr>
        <p:spPr>
          <a:xfrm>
            <a:off x="576000" y="207037"/>
            <a:ext cx="11041200" cy="494003"/>
          </a:xfrm>
        </p:spPr>
        <p:txBody>
          <a:bodyPr>
            <a:normAutofit/>
          </a:bodyPr>
          <a:lstStyle/>
          <a:p>
            <a:pPr algn="ctr"/>
            <a:r>
              <a:rPr lang="en-US" dirty="0"/>
              <a:t>Problem: What are the near-earth solar wind conditions?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F0ADC2-2F65-C4ED-945C-EE0EB02B13CE}"/>
                  </a:ext>
                </a:extLst>
              </p:cNvPr>
              <p:cNvSpPr txBox="1"/>
              <p:nvPr/>
            </p:nvSpPr>
            <p:spPr>
              <a:xfrm>
                <a:off x="0" y="6404742"/>
                <a:ext cx="1212319"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rgbClr val="000000"/>
                              </a:solidFill>
                              <a:latin typeface="Cambria Math" panose="02040503050406030204" pitchFamily="18" charset="0"/>
                            </a:rPr>
                          </m:ctrlPr>
                        </m:sSubPr>
                        <m:e>
                          <m:r>
                            <a:rPr lang="en-US" sz="1000" b="0" i="1" smtClean="0">
                              <a:solidFill>
                                <a:srgbClr val="000000"/>
                              </a:solidFill>
                              <a:latin typeface="Cambria Math" panose="02040503050406030204" pitchFamily="18" charset="0"/>
                            </a:rPr>
                            <m:t>𝑅</m:t>
                          </m:r>
                        </m:e>
                        <m:sub>
                          <m:r>
                            <a:rPr lang="en-US" sz="1000" b="0" i="1" smtClean="0">
                              <a:solidFill>
                                <a:srgbClr val="000000"/>
                              </a:solidFill>
                              <a:latin typeface="Cambria Math" panose="02040503050406030204" pitchFamily="18" charset="0"/>
                            </a:rPr>
                            <m:t>𝐸</m:t>
                          </m:r>
                        </m:sub>
                      </m:sSub>
                      <m:r>
                        <a:rPr lang="en-US" sz="1000" b="0" i="1" smtClean="0">
                          <a:solidFill>
                            <a:srgbClr val="000000"/>
                          </a:solidFill>
                          <a:latin typeface="Cambria Math" panose="02040503050406030204" pitchFamily="18" charset="0"/>
                        </a:rPr>
                        <m:t>=6371.2 </m:t>
                      </m:r>
                      <m:d>
                        <m:dPr>
                          <m:begChr m:val="["/>
                          <m:endChr m:val="]"/>
                          <m:ctrlPr>
                            <a:rPr lang="en-US" sz="1000" b="0" i="1" smtClean="0">
                              <a:solidFill>
                                <a:srgbClr val="000000"/>
                              </a:solidFill>
                              <a:latin typeface="Cambria Math" panose="02040503050406030204" pitchFamily="18" charset="0"/>
                            </a:rPr>
                          </m:ctrlPr>
                        </m:dPr>
                        <m:e>
                          <m:r>
                            <a:rPr lang="en-US" sz="1000" b="0" i="1" smtClean="0">
                              <a:solidFill>
                                <a:srgbClr val="000000"/>
                              </a:solidFill>
                              <a:latin typeface="Cambria Math" panose="02040503050406030204" pitchFamily="18" charset="0"/>
                            </a:rPr>
                            <m:t>𝑘𝑚</m:t>
                          </m:r>
                        </m:e>
                      </m:d>
                    </m:oMath>
                  </m:oMathPara>
                </a14:m>
                <a:endParaRPr lang="en-US" sz="1000" dirty="0">
                  <a:solidFill>
                    <a:srgbClr val="000000"/>
                  </a:solidFill>
                </a:endParaRPr>
              </a:p>
            </p:txBody>
          </p:sp>
        </mc:Choice>
        <mc:Fallback xmlns="">
          <p:sp>
            <p:nvSpPr>
              <p:cNvPr id="26" name="TextBox 25">
                <a:extLst>
                  <a:ext uri="{FF2B5EF4-FFF2-40B4-BE49-F238E27FC236}">
                    <a16:creationId xmlns:a16="http://schemas.microsoft.com/office/drawing/2014/main" id="{B3F0ADC2-2F65-C4ED-945C-EE0EB02B13CE}"/>
                  </a:ext>
                </a:extLst>
              </p:cNvPr>
              <p:cNvSpPr txBox="1">
                <a:spLocks noRot="1" noChangeAspect="1" noMove="1" noResize="1" noEditPoints="1" noAdjustHandles="1" noChangeArrowheads="1" noChangeShapeType="1" noTextEdit="1"/>
              </p:cNvSpPr>
              <p:nvPr/>
            </p:nvSpPr>
            <p:spPr>
              <a:xfrm>
                <a:off x="0" y="6404742"/>
                <a:ext cx="1212319" cy="246221"/>
              </a:xfrm>
              <a:prstGeom prst="rect">
                <a:avLst/>
              </a:prstGeom>
              <a:blipFill>
                <a:blip r:embed="rId8"/>
                <a:stretch>
                  <a:fillRect b="-10000"/>
                </a:stretch>
              </a:blipFill>
            </p:spPr>
            <p:txBody>
              <a:bodyPr/>
              <a:lstStyle/>
              <a:p>
                <a:r>
                  <a:rPr lang="en-US">
                    <a:noFill/>
                  </a:rPr>
                  <a:t> </a:t>
                </a:r>
              </a:p>
            </p:txBody>
          </p:sp>
        </mc:Fallback>
      </mc:AlternateContent>
      <p:pic>
        <p:nvPicPr>
          <p:cNvPr id="2" name="Picture 12">
            <a:extLst>
              <a:ext uri="{FF2B5EF4-FFF2-40B4-BE49-F238E27FC236}">
                <a16:creationId xmlns:a16="http://schemas.microsoft.com/office/drawing/2014/main" id="{B68DCE7E-F8D2-A4AD-B85C-9252232DCFB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28822" y="2179377"/>
            <a:ext cx="2152650" cy="2124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90F253-4EE5-BAA8-C11B-7CA2E2E3443A}"/>
              </a:ext>
            </a:extLst>
          </p:cNvPr>
          <p:cNvSpPr txBox="1"/>
          <p:nvPr/>
        </p:nvSpPr>
        <p:spPr>
          <a:xfrm>
            <a:off x="5579686" y="2849669"/>
            <a:ext cx="697627" cy="553998"/>
          </a:xfrm>
          <a:prstGeom prst="rect">
            <a:avLst/>
          </a:prstGeom>
          <a:noFill/>
          <a:ln>
            <a:solidFill>
              <a:srgbClr val="FF0000"/>
            </a:solidFill>
          </a:ln>
        </p:spPr>
        <p:txBody>
          <a:bodyPr wrap="none" rtlCol="0">
            <a:spAutoFit/>
          </a:bodyPr>
          <a:lstStyle/>
          <a:p>
            <a:r>
              <a:rPr lang="en-US" sz="1500" dirty="0">
                <a:solidFill>
                  <a:srgbClr val="FF0000"/>
                </a:solidFill>
              </a:rPr>
              <a:t>WIND</a:t>
            </a:r>
          </a:p>
          <a:p>
            <a:pPr algn="ctr"/>
            <a:r>
              <a:rPr lang="en-US" sz="1500" dirty="0">
                <a:solidFill>
                  <a:srgbClr val="FF0000"/>
                </a:solidFill>
              </a:rPr>
              <a:t>(L1)</a:t>
            </a:r>
            <a:endParaRPr lang="sv-SE" sz="1500" dirty="0">
              <a:solidFill>
                <a:srgbClr val="FF0000"/>
              </a:solidFill>
            </a:endParaRPr>
          </a:p>
        </p:txBody>
      </p:sp>
      <p:sp>
        <p:nvSpPr>
          <p:cNvPr id="5" name="Arc 4">
            <a:extLst>
              <a:ext uri="{FF2B5EF4-FFF2-40B4-BE49-F238E27FC236}">
                <a16:creationId xmlns:a16="http://schemas.microsoft.com/office/drawing/2014/main" id="{F9271294-DB88-BECC-1DC9-4D2841812CED}"/>
              </a:ext>
            </a:extLst>
          </p:cNvPr>
          <p:cNvSpPr/>
          <p:nvPr/>
        </p:nvSpPr>
        <p:spPr>
          <a:xfrm flipH="1">
            <a:off x="8067450" y="1734887"/>
            <a:ext cx="6258560" cy="3464560"/>
          </a:xfrm>
          <a:prstGeom prst="arc">
            <a:avLst>
              <a:gd name="adj1" fmla="val 16207070"/>
              <a:gd name="adj2" fmla="val 5416960"/>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Arc 5">
            <a:extLst>
              <a:ext uri="{FF2B5EF4-FFF2-40B4-BE49-F238E27FC236}">
                <a16:creationId xmlns:a16="http://schemas.microsoft.com/office/drawing/2014/main" id="{6CDF70F7-1DD5-C69A-2307-183AA5AE1C10}"/>
              </a:ext>
            </a:extLst>
          </p:cNvPr>
          <p:cNvSpPr/>
          <p:nvPr/>
        </p:nvSpPr>
        <p:spPr>
          <a:xfrm flipH="1">
            <a:off x="9190310" y="2314007"/>
            <a:ext cx="6898640" cy="2179320"/>
          </a:xfrm>
          <a:prstGeom prst="arc">
            <a:avLst>
              <a:gd name="adj1" fmla="val 19290334"/>
              <a:gd name="adj2" fmla="val 2329708"/>
            </a:avLst>
          </a:prstGeom>
          <a:ln w="19050">
            <a:solidFill>
              <a:srgbClr val="00B050"/>
            </a:solidFill>
            <a:prstDash val="sysDot"/>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sv-SE"/>
          </a:p>
        </p:txBody>
      </p:sp>
      <p:sp>
        <p:nvSpPr>
          <p:cNvPr id="7" name="TextBox 6">
            <a:extLst>
              <a:ext uri="{FF2B5EF4-FFF2-40B4-BE49-F238E27FC236}">
                <a16:creationId xmlns:a16="http://schemas.microsoft.com/office/drawing/2014/main" id="{6E3955B3-9D58-DF86-6E34-2035F0A0FDA2}"/>
              </a:ext>
            </a:extLst>
          </p:cNvPr>
          <p:cNvSpPr txBox="1"/>
          <p:nvPr/>
        </p:nvSpPr>
        <p:spPr>
          <a:xfrm>
            <a:off x="10307616" y="2097277"/>
            <a:ext cx="1192955" cy="307777"/>
          </a:xfrm>
          <a:prstGeom prst="rect">
            <a:avLst/>
          </a:prstGeom>
          <a:noFill/>
        </p:spPr>
        <p:txBody>
          <a:bodyPr wrap="none" rtlCol="0">
            <a:spAutoFit/>
          </a:bodyPr>
          <a:lstStyle/>
          <a:p>
            <a:r>
              <a:rPr lang="en-US" sz="1400" dirty="0">
                <a:solidFill>
                  <a:srgbClr val="00B050"/>
                </a:solidFill>
                <a:latin typeface="Garamond" panose="02020404030301010803" pitchFamily="18" charset="0"/>
              </a:rPr>
              <a:t>Magnetopause</a:t>
            </a:r>
            <a:endParaRPr lang="sv-SE" sz="1400" dirty="0">
              <a:solidFill>
                <a:srgbClr val="00B050"/>
              </a:solidFill>
              <a:latin typeface="Garamond" panose="02020404030301010803" pitchFamily="18" charset="0"/>
            </a:endParaRPr>
          </a:p>
        </p:txBody>
      </p:sp>
      <p:sp>
        <p:nvSpPr>
          <p:cNvPr id="8" name="TextBox 7">
            <a:extLst>
              <a:ext uri="{FF2B5EF4-FFF2-40B4-BE49-F238E27FC236}">
                <a16:creationId xmlns:a16="http://schemas.microsoft.com/office/drawing/2014/main" id="{532EF16E-D988-9990-0445-3EE7CBE30040}"/>
              </a:ext>
            </a:extLst>
          </p:cNvPr>
          <p:cNvSpPr txBox="1"/>
          <p:nvPr/>
        </p:nvSpPr>
        <p:spPr>
          <a:xfrm>
            <a:off x="10085129" y="1453998"/>
            <a:ext cx="976614" cy="307777"/>
          </a:xfrm>
          <a:prstGeom prst="rect">
            <a:avLst/>
          </a:prstGeom>
          <a:noFill/>
        </p:spPr>
        <p:txBody>
          <a:bodyPr wrap="none" rtlCol="0">
            <a:spAutoFit/>
          </a:bodyPr>
          <a:lstStyle/>
          <a:p>
            <a:r>
              <a:rPr lang="en-US" sz="1400" dirty="0">
                <a:solidFill>
                  <a:srgbClr val="0070C0"/>
                </a:solidFill>
                <a:latin typeface="Garamond" panose="02020404030301010803" pitchFamily="18" charset="0"/>
              </a:rPr>
              <a:t>Bow Shock</a:t>
            </a:r>
            <a:endParaRPr lang="sv-SE" sz="1400" dirty="0">
              <a:solidFill>
                <a:srgbClr val="0070C0"/>
              </a:solidFill>
              <a:latin typeface="Garamond" panose="02020404030301010803" pitchFamily="18" charset="0"/>
            </a:endParaRPr>
          </a:p>
        </p:txBody>
      </p:sp>
      <p:pic>
        <p:nvPicPr>
          <p:cNvPr id="9" name="Picture 4" descr="ÎÏÎ¿ÏÎ­Î»ÎµÏÎ¼Î± ÎµÎ¹ÎºÏÎ½Î±Ï Î³Î¹Î± circle half black">
            <a:extLst>
              <a:ext uri="{FF2B5EF4-FFF2-40B4-BE49-F238E27FC236}">
                <a16:creationId xmlns:a16="http://schemas.microsoft.com/office/drawing/2014/main" id="{E194235A-C798-7CE4-3334-EFECC144C17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663427" y="3241415"/>
            <a:ext cx="341422" cy="3414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9739D13-7CA1-116E-B6D7-2565851379F0}"/>
              </a:ext>
            </a:extLst>
          </p:cNvPr>
          <p:cNvSpPr txBox="1"/>
          <p:nvPr/>
        </p:nvSpPr>
        <p:spPr>
          <a:xfrm>
            <a:off x="10869491" y="3088446"/>
            <a:ext cx="584199"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Earth</a:t>
            </a:r>
            <a:endParaRPr lang="sv-SE" sz="1400" dirty="0">
              <a:solidFill>
                <a:srgbClr val="000000"/>
              </a:solidFill>
              <a:latin typeface="Garamond" panose="02020404030301010803" pitchFamily="18" charset="0"/>
            </a:endParaRPr>
          </a:p>
        </p:txBody>
      </p:sp>
      <p:grpSp>
        <p:nvGrpSpPr>
          <p:cNvPr id="11" name="Group 10">
            <a:extLst>
              <a:ext uri="{FF2B5EF4-FFF2-40B4-BE49-F238E27FC236}">
                <a16:creationId xmlns:a16="http://schemas.microsoft.com/office/drawing/2014/main" id="{4D21CF75-6B98-33D4-D381-65AA7C731F92}"/>
              </a:ext>
            </a:extLst>
          </p:cNvPr>
          <p:cNvGrpSpPr/>
          <p:nvPr/>
        </p:nvGrpSpPr>
        <p:grpSpPr>
          <a:xfrm>
            <a:off x="3206180" y="2352285"/>
            <a:ext cx="1643403" cy="1588532"/>
            <a:chOff x="3233397" y="2258264"/>
            <a:chExt cx="1643403" cy="1588532"/>
          </a:xfrm>
        </p:grpSpPr>
        <p:cxnSp>
          <p:nvCxnSpPr>
            <p:cNvPr id="12" name="Straight Arrow Connector 11">
              <a:extLst>
                <a:ext uri="{FF2B5EF4-FFF2-40B4-BE49-F238E27FC236}">
                  <a16:creationId xmlns:a16="http://schemas.microsoft.com/office/drawing/2014/main" id="{2C52AB04-52E2-F045-46BF-077EB7566CD2}"/>
                </a:ext>
              </a:extLst>
            </p:cNvPr>
            <p:cNvCxnSpPr/>
            <p:nvPr/>
          </p:nvCxnSpPr>
          <p:spPr>
            <a:xfrm>
              <a:off x="3233397" y="26275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E5B443-B8AF-CD4A-80A7-12A4294B80E4}"/>
                </a:ext>
              </a:extLst>
            </p:cNvPr>
            <p:cNvCxnSpPr/>
            <p:nvPr/>
          </p:nvCxnSpPr>
          <p:spPr>
            <a:xfrm>
              <a:off x="3233397" y="27799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08D90B-F002-0373-3D46-876FB943FA21}"/>
                </a:ext>
              </a:extLst>
            </p:cNvPr>
            <p:cNvCxnSpPr/>
            <p:nvPr/>
          </p:nvCxnSpPr>
          <p:spPr>
            <a:xfrm>
              <a:off x="3233397" y="29323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3D34AB-DFD5-8B64-D93B-5A0A22DEB613}"/>
                </a:ext>
              </a:extLst>
            </p:cNvPr>
            <p:cNvCxnSpPr/>
            <p:nvPr/>
          </p:nvCxnSpPr>
          <p:spPr>
            <a:xfrm>
              <a:off x="3233397" y="30847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532802-7BD3-4D15-4BCD-161F6FC4FE70}"/>
                </a:ext>
              </a:extLst>
            </p:cNvPr>
            <p:cNvCxnSpPr/>
            <p:nvPr/>
          </p:nvCxnSpPr>
          <p:spPr>
            <a:xfrm>
              <a:off x="3233397" y="32371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CC90D1-A4CA-D048-5CC9-22DAA5D1BB98}"/>
                </a:ext>
              </a:extLst>
            </p:cNvPr>
            <p:cNvCxnSpPr/>
            <p:nvPr/>
          </p:nvCxnSpPr>
          <p:spPr>
            <a:xfrm>
              <a:off x="3233397" y="33895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684932B-6EBB-90E7-A422-C135515487CD}"/>
                </a:ext>
              </a:extLst>
            </p:cNvPr>
            <p:cNvCxnSpPr/>
            <p:nvPr/>
          </p:nvCxnSpPr>
          <p:spPr>
            <a:xfrm>
              <a:off x="3233397" y="35419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5A8AE2D-3536-09D8-C288-8C2B606F69EC}"/>
                </a:ext>
              </a:extLst>
            </p:cNvPr>
            <p:cNvCxnSpPr/>
            <p:nvPr/>
          </p:nvCxnSpPr>
          <p:spPr>
            <a:xfrm>
              <a:off x="3233397" y="36943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DAC245-F21F-0938-8D70-1E573A0376BA}"/>
                </a:ext>
              </a:extLst>
            </p:cNvPr>
            <p:cNvCxnSpPr/>
            <p:nvPr/>
          </p:nvCxnSpPr>
          <p:spPr>
            <a:xfrm>
              <a:off x="3233397" y="38467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836F738-F18B-956A-6756-5952DDA30F0B}"/>
                </a:ext>
              </a:extLst>
            </p:cNvPr>
            <p:cNvSpPr txBox="1"/>
            <p:nvPr/>
          </p:nvSpPr>
          <p:spPr>
            <a:xfrm>
              <a:off x="3449637" y="2258264"/>
              <a:ext cx="1261884" cy="369332"/>
            </a:xfrm>
            <a:prstGeom prst="rect">
              <a:avLst/>
            </a:prstGeom>
            <a:noFill/>
          </p:spPr>
          <p:txBody>
            <a:bodyPr wrap="none" rtlCol="0">
              <a:spAutoFit/>
            </a:bodyPr>
            <a:lstStyle/>
            <a:p>
              <a:r>
                <a:rPr lang="en-US" dirty="0">
                  <a:solidFill>
                    <a:srgbClr val="FF3B3B"/>
                  </a:solidFill>
                </a:rPr>
                <a:t>solar wind</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74457BB-93F8-0621-8AA9-E7FF9E8FA6C1}"/>
                  </a:ext>
                </a:extLst>
              </p:cNvPr>
              <p:cNvSpPr txBox="1"/>
              <p:nvPr/>
            </p:nvSpPr>
            <p:spPr>
              <a:xfrm>
                <a:off x="5686425" y="3597106"/>
                <a:ext cx="689484" cy="307777"/>
              </a:xfrm>
              <a:prstGeom prst="rect">
                <a:avLst/>
              </a:prstGeom>
              <a:noFill/>
            </p:spPr>
            <p:txBody>
              <a:bodyPr wrap="none" rtlCol="0">
                <a:spAutoFit/>
              </a:bodyPr>
              <a:lstStyle/>
              <a:p>
                <a:r>
                  <a:rPr lang="en-US" sz="1400" dirty="0">
                    <a:solidFill>
                      <a:srgbClr val="000000"/>
                    </a:solidFill>
                    <a:latin typeface="+mj-lt"/>
                  </a:rPr>
                  <a:t>200</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endParaRPr lang="en-US" sz="1400" dirty="0">
                  <a:solidFill>
                    <a:srgbClr val="000000"/>
                  </a:solidFill>
                  <a:latin typeface="+mj-lt"/>
                </a:endParaRPr>
              </a:p>
            </p:txBody>
          </p:sp>
        </mc:Choice>
        <mc:Fallback xmlns="">
          <p:sp>
            <p:nvSpPr>
              <p:cNvPr id="22" name="TextBox 21">
                <a:extLst>
                  <a:ext uri="{FF2B5EF4-FFF2-40B4-BE49-F238E27FC236}">
                    <a16:creationId xmlns:a16="http://schemas.microsoft.com/office/drawing/2014/main" id="{774457BB-93F8-0621-8AA9-E7FF9E8FA6C1}"/>
                  </a:ext>
                </a:extLst>
              </p:cNvPr>
              <p:cNvSpPr txBox="1">
                <a:spLocks noRot="1" noChangeAspect="1" noMove="1" noResize="1" noEditPoints="1" noAdjustHandles="1" noChangeArrowheads="1" noChangeShapeType="1" noTextEdit="1"/>
              </p:cNvSpPr>
              <p:nvPr/>
            </p:nvSpPr>
            <p:spPr>
              <a:xfrm>
                <a:off x="5686425" y="3597106"/>
                <a:ext cx="689484" cy="307777"/>
              </a:xfrm>
              <a:prstGeom prst="rect">
                <a:avLst/>
              </a:prstGeom>
              <a:blipFill>
                <a:blip r:embed="rId11"/>
                <a:stretch>
                  <a:fillRect l="-178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EB3B4E-A115-D7B7-B1C3-36E590D4C64E}"/>
                  </a:ext>
                </a:extLst>
              </p:cNvPr>
              <p:cNvSpPr txBox="1"/>
              <p:nvPr/>
            </p:nvSpPr>
            <p:spPr>
              <a:xfrm>
                <a:off x="7535857" y="3597106"/>
                <a:ext cx="590098" cy="307777"/>
              </a:xfrm>
              <a:prstGeom prst="rect">
                <a:avLst/>
              </a:prstGeom>
              <a:noFill/>
            </p:spPr>
            <p:txBody>
              <a:bodyPr wrap="none" rtlCol="0">
                <a:spAutoFit/>
              </a:bodyPr>
              <a:lstStyle/>
              <a:p>
                <a:r>
                  <a:rPr lang="en-US" sz="1400" dirty="0">
                    <a:solidFill>
                      <a:srgbClr val="000000"/>
                    </a:solidFill>
                    <a:latin typeface="+mj-lt"/>
                  </a:rPr>
                  <a:t>15</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endParaRPr lang="en-US" sz="1400" dirty="0">
                  <a:solidFill>
                    <a:srgbClr val="000000"/>
                  </a:solidFill>
                  <a:latin typeface="+mj-lt"/>
                </a:endParaRPr>
              </a:p>
            </p:txBody>
          </p:sp>
        </mc:Choice>
        <mc:Fallback xmlns="">
          <p:sp>
            <p:nvSpPr>
              <p:cNvPr id="23" name="TextBox 22">
                <a:extLst>
                  <a:ext uri="{FF2B5EF4-FFF2-40B4-BE49-F238E27FC236}">
                    <a16:creationId xmlns:a16="http://schemas.microsoft.com/office/drawing/2014/main" id="{A3EB3B4E-A115-D7B7-B1C3-36E590D4C64E}"/>
                  </a:ext>
                </a:extLst>
              </p:cNvPr>
              <p:cNvSpPr txBox="1">
                <a:spLocks noRot="1" noChangeAspect="1" noMove="1" noResize="1" noEditPoints="1" noAdjustHandles="1" noChangeArrowheads="1" noChangeShapeType="1" noTextEdit="1"/>
              </p:cNvSpPr>
              <p:nvPr/>
            </p:nvSpPr>
            <p:spPr>
              <a:xfrm>
                <a:off x="7535857" y="3597106"/>
                <a:ext cx="590098" cy="307777"/>
              </a:xfrm>
              <a:prstGeom prst="rect">
                <a:avLst/>
              </a:prstGeom>
              <a:blipFill>
                <a:blip r:embed="rId12"/>
                <a:stretch>
                  <a:fillRect l="-4255" t="-4000" b="-20000"/>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CE7D0B1F-B80C-8A7D-D48C-548FF13822BD}"/>
              </a:ext>
            </a:extLst>
          </p:cNvPr>
          <p:cNvCxnSpPr/>
          <p:nvPr/>
        </p:nvCxnSpPr>
        <p:spPr>
          <a:xfrm>
            <a:off x="5579686" y="3890614"/>
            <a:ext cx="5324407"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C13521-77D2-ED0A-AC2B-F0A600324032}"/>
                  </a:ext>
                </a:extLst>
              </p:cNvPr>
              <p:cNvSpPr txBox="1"/>
              <p:nvPr/>
            </p:nvSpPr>
            <p:spPr>
              <a:xfrm>
                <a:off x="10524036" y="3597106"/>
                <a:ext cx="489108" cy="307777"/>
              </a:xfrm>
              <a:prstGeom prst="rect">
                <a:avLst/>
              </a:prstGeom>
              <a:noFill/>
            </p:spPr>
            <p:txBody>
              <a:bodyPr wrap="none" rtlCol="0">
                <a:spAutoFit/>
              </a:bodyPr>
              <a:lstStyle/>
              <a:p>
                <a:r>
                  <a:rPr lang="en-US" sz="1400" dirty="0">
                    <a:solidFill>
                      <a:srgbClr val="000000"/>
                    </a:solidFill>
                    <a:latin typeface="+mj-lt"/>
                  </a:rPr>
                  <a:t>1</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endParaRPr lang="en-US" sz="1400" dirty="0">
                  <a:solidFill>
                    <a:srgbClr val="000000"/>
                  </a:solidFill>
                  <a:latin typeface="+mj-lt"/>
                </a:endParaRPr>
              </a:p>
            </p:txBody>
          </p:sp>
        </mc:Choice>
        <mc:Fallback xmlns="">
          <p:sp>
            <p:nvSpPr>
              <p:cNvPr id="25" name="TextBox 24">
                <a:extLst>
                  <a:ext uri="{FF2B5EF4-FFF2-40B4-BE49-F238E27FC236}">
                    <a16:creationId xmlns:a16="http://schemas.microsoft.com/office/drawing/2014/main" id="{DAC13521-77D2-ED0A-AC2B-F0A600324032}"/>
                  </a:ext>
                </a:extLst>
              </p:cNvPr>
              <p:cNvSpPr txBox="1">
                <a:spLocks noRot="1" noChangeAspect="1" noMove="1" noResize="1" noEditPoints="1" noAdjustHandles="1" noChangeArrowheads="1" noChangeShapeType="1" noTextEdit="1"/>
              </p:cNvSpPr>
              <p:nvPr/>
            </p:nvSpPr>
            <p:spPr>
              <a:xfrm>
                <a:off x="10524036" y="3597106"/>
                <a:ext cx="489108" cy="307777"/>
              </a:xfrm>
              <a:prstGeom prst="rect">
                <a:avLst/>
              </a:prstGeom>
              <a:blipFill>
                <a:blip r:embed="rId13"/>
                <a:stretch>
                  <a:fillRect l="-250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1003594-CFEA-D063-C5DF-EF8393D0D988}"/>
                  </a:ext>
                </a:extLst>
              </p:cNvPr>
              <p:cNvSpPr txBox="1"/>
              <p:nvPr/>
            </p:nvSpPr>
            <p:spPr>
              <a:xfrm>
                <a:off x="9259836" y="3597106"/>
                <a:ext cx="590098" cy="307777"/>
              </a:xfrm>
              <a:prstGeom prst="rect">
                <a:avLst/>
              </a:prstGeom>
              <a:noFill/>
            </p:spPr>
            <p:txBody>
              <a:bodyPr wrap="none" rtlCol="0">
                <a:spAutoFit/>
              </a:bodyPr>
              <a:lstStyle/>
              <a:p>
                <a:r>
                  <a:rPr lang="en-US" sz="1400" dirty="0">
                    <a:solidFill>
                      <a:srgbClr val="000000"/>
                    </a:solidFill>
                    <a:latin typeface="+mj-lt"/>
                  </a:rPr>
                  <a:t>10</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endParaRPr lang="en-US" sz="1400" dirty="0">
                  <a:solidFill>
                    <a:srgbClr val="000000"/>
                  </a:solidFill>
                  <a:latin typeface="+mj-lt"/>
                </a:endParaRPr>
              </a:p>
            </p:txBody>
          </p:sp>
        </mc:Choice>
        <mc:Fallback xmlns="">
          <p:sp>
            <p:nvSpPr>
              <p:cNvPr id="27" name="TextBox 26">
                <a:extLst>
                  <a:ext uri="{FF2B5EF4-FFF2-40B4-BE49-F238E27FC236}">
                    <a16:creationId xmlns:a16="http://schemas.microsoft.com/office/drawing/2014/main" id="{51003594-CFEA-D063-C5DF-EF8393D0D988}"/>
                  </a:ext>
                </a:extLst>
              </p:cNvPr>
              <p:cNvSpPr txBox="1">
                <a:spLocks noRot="1" noChangeAspect="1" noMove="1" noResize="1" noEditPoints="1" noAdjustHandles="1" noChangeArrowheads="1" noChangeShapeType="1" noTextEdit="1"/>
              </p:cNvSpPr>
              <p:nvPr/>
            </p:nvSpPr>
            <p:spPr>
              <a:xfrm>
                <a:off x="9259836" y="3597106"/>
                <a:ext cx="590098" cy="307777"/>
              </a:xfrm>
              <a:prstGeom prst="rect">
                <a:avLst/>
              </a:prstGeom>
              <a:blipFill>
                <a:blip r:embed="rId14"/>
                <a:stretch>
                  <a:fillRect l="-4255" t="-4000" b="-20000"/>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CB0D732B-99DD-BAAE-D797-4D6AD41FC13E}"/>
              </a:ext>
            </a:extLst>
          </p:cNvPr>
          <p:cNvCxnSpPr/>
          <p:nvPr/>
        </p:nvCxnSpPr>
        <p:spPr>
          <a:xfrm flipV="1">
            <a:off x="5916452" y="2346796"/>
            <a:ext cx="1584960" cy="176881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866674A-CB2E-5A6D-7793-B09572733B5F}"/>
              </a:ext>
            </a:extLst>
          </p:cNvPr>
          <p:cNvCxnSpPr/>
          <p:nvPr/>
        </p:nvCxnSpPr>
        <p:spPr>
          <a:xfrm flipV="1">
            <a:off x="6068852" y="2499196"/>
            <a:ext cx="1584960" cy="176881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AA86857-16E6-CB5A-EC96-C172C612E8F9}"/>
              </a:ext>
            </a:extLst>
          </p:cNvPr>
          <p:cNvCxnSpPr/>
          <p:nvPr/>
        </p:nvCxnSpPr>
        <p:spPr>
          <a:xfrm flipV="1">
            <a:off x="6221252" y="2651596"/>
            <a:ext cx="1584960" cy="176881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826A0F9-6AA2-6E95-026F-5007987F0A5D}"/>
              </a:ext>
            </a:extLst>
          </p:cNvPr>
          <p:cNvCxnSpPr/>
          <p:nvPr/>
        </p:nvCxnSpPr>
        <p:spPr>
          <a:xfrm flipV="1">
            <a:off x="6373652" y="2803996"/>
            <a:ext cx="1584960" cy="176881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C6383ED-7E3B-08D4-F7CF-F121CDCFBC2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550857" y="2446811"/>
            <a:ext cx="512917" cy="348007"/>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30A9CA9-C28E-C051-84CC-1CE6205E0C4C}"/>
                  </a:ext>
                </a:extLst>
              </p:cNvPr>
              <p:cNvSpPr txBox="1"/>
              <p:nvPr/>
            </p:nvSpPr>
            <p:spPr>
              <a:xfrm>
                <a:off x="6906361" y="2476411"/>
                <a:ext cx="319895" cy="266163"/>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b="0" i="1" smtClean="0">
                              <a:solidFill>
                                <a:schemeClr val="tx1"/>
                              </a:solidFill>
                              <a:latin typeface="Cambria Math" panose="02040503050406030204" pitchFamily="18" charset="0"/>
                            </a:rPr>
                          </m:ctrlPr>
                        </m:accPr>
                        <m:e>
                          <m:r>
                            <a:rPr lang="en-US" sz="1100" i="1">
                              <a:latin typeface="Cambria Math" panose="02040503050406030204" pitchFamily="18" charset="0"/>
                            </a:rPr>
                            <m:t>𝐵</m:t>
                          </m:r>
                        </m:e>
                      </m:acc>
                    </m:oMath>
                  </m:oMathPara>
                </a14:m>
                <a:endParaRPr lang="en-US" sz="1100" dirty="0" err="1">
                  <a:solidFill>
                    <a:schemeClr val="tx1"/>
                  </a:solidFill>
                </a:endParaRPr>
              </a:p>
            </p:txBody>
          </p:sp>
        </mc:Choice>
        <mc:Fallback xmlns="">
          <p:sp>
            <p:nvSpPr>
              <p:cNvPr id="39" name="TextBox 38">
                <a:extLst>
                  <a:ext uri="{FF2B5EF4-FFF2-40B4-BE49-F238E27FC236}">
                    <a16:creationId xmlns:a16="http://schemas.microsoft.com/office/drawing/2014/main" id="{B30A9CA9-C28E-C051-84CC-1CE6205E0C4C}"/>
                  </a:ext>
                </a:extLst>
              </p:cNvPr>
              <p:cNvSpPr txBox="1">
                <a:spLocks noRot="1" noChangeAspect="1" noMove="1" noResize="1" noEditPoints="1" noAdjustHandles="1" noChangeArrowheads="1" noChangeShapeType="1" noTextEdit="1"/>
              </p:cNvSpPr>
              <p:nvPr/>
            </p:nvSpPr>
            <p:spPr>
              <a:xfrm>
                <a:off x="6906361" y="2476411"/>
                <a:ext cx="319895" cy="266163"/>
              </a:xfrm>
              <a:prstGeom prst="rect">
                <a:avLst/>
              </a:prstGeom>
              <a:blipFill>
                <a:blip r:embed="rId16"/>
                <a:stretch>
                  <a:fillRect/>
                </a:stretch>
              </a:blipFill>
              <a:ln w="19050">
                <a:noFill/>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92A02DF2-7083-5E8C-45EC-A816C52C2773}"/>
              </a:ext>
            </a:extLst>
          </p:cNvPr>
          <p:cNvSpPr txBox="1"/>
          <p:nvPr/>
        </p:nvSpPr>
        <p:spPr>
          <a:xfrm>
            <a:off x="8390357" y="2847557"/>
            <a:ext cx="633507" cy="323165"/>
          </a:xfrm>
          <a:prstGeom prst="rect">
            <a:avLst/>
          </a:prstGeom>
          <a:noFill/>
          <a:ln>
            <a:solidFill>
              <a:srgbClr val="FF0000"/>
            </a:solidFill>
          </a:ln>
        </p:spPr>
        <p:txBody>
          <a:bodyPr wrap="none" rtlCol="0">
            <a:spAutoFit/>
          </a:bodyPr>
          <a:lstStyle/>
          <a:p>
            <a:r>
              <a:rPr lang="en-US" sz="1500" dirty="0">
                <a:solidFill>
                  <a:srgbClr val="FF0000"/>
                </a:solidFill>
              </a:rPr>
              <a:t>MMS</a:t>
            </a:r>
            <a:endParaRPr lang="sv-SE" sz="1500" dirty="0">
              <a:solidFill>
                <a:srgbClr val="FF0000"/>
              </a:solidFill>
            </a:endParaRPr>
          </a:p>
        </p:txBody>
      </p:sp>
      <p:sp>
        <p:nvSpPr>
          <p:cNvPr id="41" name="TextBox 40">
            <a:extLst>
              <a:ext uri="{FF2B5EF4-FFF2-40B4-BE49-F238E27FC236}">
                <a16:creationId xmlns:a16="http://schemas.microsoft.com/office/drawing/2014/main" id="{C5D69708-7151-1F8F-FA30-AF36D5E5023C}"/>
              </a:ext>
            </a:extLst>
          </p:cNvPr>
          <p:cNvSpPr txBox="1"/>
          <p:nvPr/>
        </p:nvSpPr>
        <p:spPr>
          <a:xfrm>
            <a:off x="1912102" y="6323201"/>
            <a:ext cx="9009069" cy="338554"/>
          </a:xfrm>
          <a:prstGeom prst="rect">
            <a:avLst/>
          </a:prstGeom>
          <a:noFill/>
        </p:spPr>
        <p:txBody>
          <a:bodyPr wrap="none" rtlCol="0">
            <a:spAutoFit/>
          </a:bodyPr>
          <a:lstStyle/>
          <a:p>
            <a:r>
              <a:rPr lang="en-US" sz="1600" dirty="0">
                <a:solidFill>
                  <a:srgbClr val="000000"/>
                </a:solidFill>
              </a:rPr>
              <a:t>People typically use </a:t>
            </a:r>
            <a:r>
              <a:rPr lang="en-US" sz="1600" dirty="0">
                <a:solidFill>
                  <a:srgbClr val="000000"/>
                </a:solidFill>
                <a:hlinkClick r:id="rId17">
                  <a:extLst>
                    <a:ext uri="{A12FA001-AC4F-418D-AE19-62706E023703}">
                      <ahyp:hlinkClr xmlns:ahyp="http://schemas.microsoft.com/office/drawing/2018/hyperlinkcolor" val="tx"/>
                    </a:ext>
                  </a:extLst>
                </a:hlinkClick>
              </a:rPr>
              <a:t>http://omniweb.gsfc.nasa.gov</a:t>
            </a:r>
            <a:r>
              <a:rPr lang="en-US" sz="1600" dirty="0">
                <a:solidFill>
                  <a:srgbClr val="000000"/>
                </a:solidFill>
              </a:rPr>
              <a:t> However, these are 1D with simple propagation</a:t>
            </a:r>
          </a:p>
        </p:txBody>
      </p:sp>
      <p:sp>
        <p:nvSpPr>
          <p:cNvPr id="33" name="TextBox 32">
            <a:extLst>
              <a:ext uri="{FF2B5EF4-FFF2-40B4-BE49-F238E27FC236}">
                <a16:creationId xmlns:a16="http://schemas.microsoft.com/office/drawing/2014/main" id="{779020F8-AB74-7645-3FF2-49CD0078DFA0}"/>
              </a:ext>
            </a:extLst>
          </p:cNvPr>
          <p:cNvSpPr txBox="1"/>
          <p:nvPr/>
        </p:nvSpPr>
        <p:spPr>
          <a:xfrm>
            <a:off x="2654869" y="5987831"/>
            <a:ext cx="7523534" cy="323165"/>
          </a:xfrm>
          <a:prstGeom prst="rect">
            <a:avLst/>
          </a:prstGeom>
          <a:noFill/>
        </p:spPr>
        <p:txBody>
          <a:bodyPr wrap="none" rtlCol="0">
            <a:spAutoFit/>
          </a:bodyPr>
          <a:lstStyle/>
          <a:p>
            <a:r>
              <a:rPr lang="en-US" sz="1500" u="sng" dirty="0">
                <a:solidFill>
                  <a:srgbClr val="0005FF"/>
                </a:solidFill>
              </a:rPr>
              <a:t>Reminder</a:t>
            </a:r>
            <a:r>
              <a:rPr lang="en-US" sz="1500" dirty="0">
                <a:solidFill>
                  <a:srgbClr val="0005FF"/>
                </a:solidFill>
              </a:rPr>
              <a:t>: For </a:t>
            </a:r>
            <a:r>
              <a:rPr lang="en-US" sz="1500" i="1" dirty="0">
                <a:solidFill>
                  <a:srgbClr val="0005FF"/>
                </a:solidFill>
              </a:rPr>
              <a:t>space weather</a:t>
            </a:r>
            <a:r>
              <a:rPr lang="en-US" sz="1500" dirty="0">
                <a:solidFill>
                  <a:srgbClr val="0005FF"/>
                </a:solidFill>
              </a:rPr>
              <a:t>, we need to know what happened near-Earth, not at L1</a:t>
            </a:r>
          </a:p>
        </p:txBody>
      </p:sp>
    </p:spTree>
    <p:extLst>
      <p:ext uri="{BB962C8B-B14F-4D97-AF65-F5344CB8AC3E}">
        <p14:creationId xmlns:p14="http://schemas.microsoft.com/office/powerpoint/2010/main" val="575874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B5303-38AB-B683-AC51-D354ABE438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A9453D-1802-5268-0B8C-2F00C2382D0B}"/>
              </a:ext>
            </a:extLst>
          </p:cNvPr>
          <p:cNvSpPr>
            <a:spLocks noGrp="1"/>
          </p:cNvSpPr>
          <p:nvPr>
            <p:ph type="title"/>
          </p:nvPr>
        </p:nvSpPr>
        <p:spPr>
          <a:xfrm>
            <a:off x="576000" y="207037"/>
            <a:ext cx="11041200" cy="494003"/>
          </a:xfrm>
        </p:spPr>
        <p:txBody>
          <a:bodyPr>
            <a:normAutofit/>
          </a:bodyPr>
          <a:lstStyle/>
          <a:p>
            <a:pPr algn="ctr"/>
            <a:r>
              <a:rPr lang="en-US" dirty="0"/>
              <a:t>Solution: PRIME &amp; PRIME-SH</a:t>
            </a:r>
          </a:p>
        </p:txBody>
      </p:sp>
      <p:pic>
        <p:nvPicPr>
          <p:cNvPr id="2" name="Picture 1">
            <a:extLst>
              <a:ext uri="{FF2B5EF4-FFF2-40B4-BE49-F238E27FC236}">
                <a16:creationId xmlns:a16="http://schemas.microsoft.com/office/drawing/2014/main" id="{D1B17AE7-2D4C-E917-FFF9-5DAB9E0341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27855" y="4568320"/>
            <a:ext cx="6799873" cy="1983657"/>
          </a:xfrm>
          <a:prstGeom prst="rect">
            <a:avLst/>
          </a:prstGeom>
        </p:spPr>
      </p:pic>
      <p:pic>
        <p:nvPicPr>
          <p:cNvPr id="5" name="Picture 4">
            <a:extLst>
              <a:ext uri="{FF2B5EF4-FFF2-40B4-BE49-F238E27FC236}">
                <a16:creationId xmlns:a16="http://schemas.microsoft.com/office/drawing/2014/main" id="{901A4242-7AAB-73B1-D2B0-A5D1F2EE13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13770" y="701040"/>
            <a:ext cx="7772400" cy="3870163"/>
          </a:xfrm>
          <a:prstGeom prst="rect">
            <a:avLst/>
          </a:prstGeom>
        </p:spPr>
      </p:pic>
      <p:sp>
        <p:nvSpPr>
          <p:cNvPr id="6" name="TextBox 5">
            <a:extLst>
              <a:ext uri="{FF2B5EF4-FFF2-40B4-BE49-F238E27FC236}">
                <a16:creationId xmlns:a16="http://schemas.microsoft.com/office/drawing/2014/main" id="{94591A32-8097-D853-FF26-8342C80DFB1B}"/>
              </a:ext>
            </a:extLst>
          </p:cNvPr>
          <p:cNvSpPr txBox="1"/>
          <p:nvPr/>
        </p:nvSpPr>
        <p:spPr>
          <a:xfrm>
            <a:off x="0" y="1284313"/>
            <a:ext cx="3178098" cy="2800767"/>
          </a:xfrm>
          <a:prstGeom prst="rect">
            <a:avLst/>
          </a:prstGeom>
          <a:noFill/>
        </p:spPr>
        <p:txBody>
          <a:bodyPr wrap="square" rtlCol="0">
            <a:spAutoFit/>
          </a:bodyPr>
          <a:lstStyle/>
          <a:p>
            <a:pPr algn="l"/>
            <a:r>
              <a:rPr lang="en-US" sz="1600" b="1" i="0" u="sng" strike="noStrike" dirty="0">
                <a:solidFill>
                  <a:srgbClr val="000000"/>
                </a:solidFill>
                <a:effectLst/>
              </a:rPr>
              <a:t>Method:</a:t>
            </a:r>
            <a:endParaRPr lang="en-US" sz="1600" b="0" i="0" u="sng" strike="noStrike" dirty="0">
              <a:solidFill>
                <a:srgbClr val="000000"/>
              </a:solidFill>
              <a:effectLst/>
            </a:endParaRPr>
          </a:p>
          <a:p>
            <a:pPr algn="l"/>
            <a:r>
              <a:rPr lang="en-US" sz="1600" b="0" i="0" u="none" strike="noStrike" dirty="0">
                <a:solidFill>
                  <a:srgbClr val="000000"/>
                </a:solidFill>
                <a:effectLst/>
              </a:rPr>
              <a:t>Probabilistic Recurrent Neural Network</a:t>
            </a:r>
          </a:p>
          <a:p>
            <a:pPr algn="l"/>
            <a:endParaRPr lang="en-US" sz="1600" b="0" i="0" u="none" strike="noStrike" dirty="0">
              <a:solidFill>
                <a:srgbClr val="000000"/>
              </a:solidFill>
              <a:effectLst/>
            </a:endParaRPr>
          </a:p>
          <a:p>
            <a:pPr algn="l"/>
            <a:r>
              <a:rPr lang="en-US" sz="1600" b="1" i="0" u="sng" strike="noStrike" dirty="0">
                <a:solidFill>
                  <a:srgbClr val="000000"/>
                </a:solidFill>
                <a:effectLst/>
              </a:rPr>
              <a:t>Input:</a:t>
            </a:r>
            <a:endParaRPr lang="en-US" sz="1600" b="0" i="0" u="sng" strike="noStrike" dirty="0">
              <a:solidFill>
                <a:srgbClr val="000000"/>
              </a:solidFill>
              <a:effectLst/>
            </a:endParaRPr>
          </a:p>
          <a:p>
            <a:pPr algn="l"/>
            <a:r>
              <a:rPr lang="en-US" sz="1600" b="0" i="0" u="none" strike="noStrike" dirty="0">
                <a:solidFill>
                  <a:srgbClr val="000000"/>
                </a:solidFill>
                <a:effectLst/>
              </a:rPr>
              <a:t>2-hour history of solar wind (SW) data</a:t>
            </a:r>
          </a:p>
          <a:p>
            <a:pPr algn="l"/>
            <a:endParaRPr lang="en-US" sz="1600" b="0" i="0" u="none" strike="noStrike" dirty="0">
              <a:solidFill>
                <a:srgbClr val="000000"/>
              </a:solidFill>
              <a:effectLst/>
            </a:endParaRPr>
          </a:p>
          <a:p>
            <a:pPr algn="l"/>
            <a:r>
              <a:rPr lang="en-US" sz="1600" b="1" i="0" u="sng" strike="noStrike" dirty="0">
                <a:solidFill>
                  <a:srgbClr val="000000"/>
                </a:solidFill>
                <a:effectLst/>
              </a:rPr>
              <a:t>Outputs:</a:t>
            </a:r>
            <a:endParaRPr lang="en-US" sz="1600" b="0" i="0" u="sng" strike="noStrike" dirty="0">
              <a:solidFill>
                <a:srgbClr val="000000"/>
              </a:solidFill>
              <a:effectLst/>
            </a:endParaRPr>
          </a:p>
          <a:p>
            <a:pPr algn="l"/>
            <a:r>
              <a:rPr lang="en-US" sz="1600" b="1" i="0" u="none" strike="noStrike" dirty="0">
                <a:solidFill>
                  <a:srgbClr val="000000"/>
                </a:solidFill>
                <a:effectLst/>
              </a:rPr>
              <a:t>PRIME:</a:t>
            </a:r>
            <a:r>
              <a:rPr lang="en-US" sz="1600" b="0" i="0" u="none" strike="noStrike" dirty="0">
                <a:solidFill>
                  <a:srgbClr val="000000"/>
                </a:solidFill>
                <a:effectLst/>
              </a:rPr>
              <a:t> </a:t>
            </a:r>
            <a:r>
              <a:rPr lang="en-US" sz="1600" dirty="0">
                <a:solidFill>
                  <a:srgbClr val="000000"/>
                </a:solidFill>
              </a:rPr>
              <a:t>Near Earth SW</a:t>
            </a:r>
            <a:endParaRPr lang="en-US" sz="1600" b="0" i="0" u="none" strike="noStrike" dirty="0">
              <a:solidFill>
                <a:srgbClr val="000000"/>
              </a:solidFill>
              <a:effectLst/>
            </a:endParaRPr>
          </a:p>
          <a:p>
            <a:pPr algn="l"/>
            <a:r>
              <a:rPr lang="en-US" sz="1600" b="1" i="0" u="none" strike="noStrike" dirty="0">
                <a:solidFill>
                  <a:srgbClr val="000000"/>
                </a:solidFill>
                <a:effectLst/>
              </a:rPr>
              <a:t>PRIME-SH:</a:t>
            </a:r>
            <a:r>
              <a:rPr lang="en-US" sz="1600" b="0" i="0" u="none" strike="noStrike" dirty="0">
                <a:solidFill>
                  <a:srgbClr val="000000"/>
                </a:solidFill>
                <a:effectLst/>
              </a:rPr>
              <a:t> Magnetosheath</a:t>
            </a:r>
          </a:p>
        </p:txBody>
      </p:sp>
      <p:sp>
        <p:nvSpPr>
          <p:cNvPr id="8" name="TextBox 7">
            <a:extLst>
              <a:ext uri="{FF2B5EF4-FFF2-40B4-BE49-F238E27FC236}">
                <a16:creationId xmlns:a16="http://schemas.microsoft.com/office/drawing/2014/main" id="{C405040D-BCC0-207A-4504-DD83B82ED10F}"/>
              </a:ext>
            </a:extLst>
          </p:cNvPr>
          <p:cNvSpPr txBox="1"/>
          <p:nvPr/>
        </p:nvSpPr>
        <p:spPr>
          <a:xfrm>
            <a:off x="-65048" y="6408665"/>
            <a:ext cx="6161048" cy="292388"/>
          </a:xfrm>
          <a:prstGeom prst="rect">
            <a:avLst/>
          </a:prstGeom>
          <a:noFill/>
        </p:spPr>
        <p:txBody>
          <a:bodyPr wrap="square">
            <a:spAutoFit/>
          </a:bodyPr>
          <a:lstStyle/>
          <a:p>
            <a:r>
              <a:rPr lang="en-US" sz="1300" dirty="0">
                <a:solidFill>
                  <a:srgbClr val="000000"/>
                </a:solidFill>
              </a:rPr>
              <a:t>O’Brien+ 2023, 2024</a:t>
            </a:r>
          </a:p>
        </p:txBody>
      </p:sp>
      <p:sp>
        <p:nvSpPr>
          <p:cNvPr id="10" name="TextBox 9">
            <a:extLst>
              <a:ext uri="{FF2B5EF4-FFF2-40B4-BE49-F238E27FC236}">
                <a16:creationId xmlns:a16="http://schemas.microsoft.com/office/drawing/2014/main" id="{294E9E45-6038-1E2A-0F4B-D7C5FDAF2CBB}"/>
              </a:ext>
            </a:extLst>
          </p:cNvPr>
          <p:cNvSpPr txBox="1"/>
          <p:nvPr/>
        </p:nvSpPr>
        <p:spPr>
          <a:xfrm>
            <a:off x="576000" y="5314122"/>
            <a:ext cx="2916183" cy="369332"/>
          </a:xfrm>
          <a:prstGeom prst="rect">
            <a:avLst/>
          </a:prstGeom>
          <a:noFill/>
        </p:spPr>
        <p:txBody>
          <a:bodyPr wrap="none" rtlCol="0">
            <a:spAutoFit/>
          </a:bodyPr>
          <a:lstStyle/>
          <a:p>
            <a:r>
              <a:rPr lang="en-US" u="sng" dirty="0">
                <a:solidFill>
                  <a:srgbClr val="000000"/>
                </a:solidFill>
              </a:rPr>
              <a:t>Example output metric (</a:t>
            </a:r>
            <a:r>
              <a:rPr lang="en-US" b="1" u="sng" dirty="0">
                <a:solidFill>
                  <a:srgbClr val="000000"/>
                </a:solidFill>
              </a:rPr>
              <a:t>B</a:t>
            </a:r>
            <a:r>
              <a:rPr lang="en-US" u="sng" dirty="0">
                <a:solidFill>
                  <a:srgbClr val="000000"/>
                </a:solidFill>
              </a:rPr>
              <a:t>):</a:t>
            </a:r>
          </a:p>
        </p:txBody>
      </p:sp>
      <p:sp>
        <p:nvSpPr>
          <p:cNvPr id="7" name="TextBox 6">
            <a:extLst>
              <a:ext uri="{FF2B5EF4-FFF2-40B4-BE49-F238E27FC236}">
                <a16:creationId xmlns:a16="http://schemas.microsoft.com/office/drawing/2014/main" id="{19C0A3FD-E1E0-EE9E-BCB0-EA472ADE7E7D}"/>
              </a:ext>
            </a:extLst>
          </p:cNvPr>
          <p:cNvSpPr txBox="1"/>
          <p:nvPr/>
        </p:nvSpPr>
        <p:spPr>
          <a:xfrm rot="19800000">
            <a:off x="9304283" y="2315364"/>
            <a:ext cx="1405758" cy="276999"/>
          </a:xfrm>
          <a:prstGeom prst="rect">
            <a:avLst/>
          </a:prstGeom>
          <a:noFill/>
        </p:spPr>
        <p:txBody>
          <a:bodyPr wrap="square">
            <a:spAutoFit/>
          </a:bodyPr>
          <a:lstStyle/>
          <a:p>
            <a:r>
              <a:rPr lang="en-US" sz="1200" b="0" i="0" u="none" strike="noStrike" dirty="0">
                <a:solidFill>
                  <a:srgbClr val="000000"/>
                </a:solidFill>
                <a:effectLst/>
                <a:latin typeface="Palatino" pitchFamily="2" charset="77"/>
                <a:ea typeface="Palatino" pitchFamily="2" charset="77"/>
              </a:rPr>
              <a:t>Magnetosheath</a:t>
            </a:r>
            <a:endParaRPr lang="en-US" sz="1200" dirty="0">
              <a:latin typeface="Palatino" pitchFamily="2" charset="77"/>
              <a:ea typeface="Palatino" pitchFamily="2" charset="77"/>
            </a:endParaRPr>
          </a:p>
        </p:txBody>
      </p:sp>
    </p:spTree>
    <p:extLst>
      <p:ext uri="{BB962C8B-B14F-4D97-AF65-F5344CB8AC3E}">
        <p14:creationId xmlns:p14="http://schemas.microsoft.com/office/powerpoint/2010/main" val="2003182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81F9E-26CC-E482-C03A-75DEAE292D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F79657D-5DE9-9249-F2A1-CE1AF89CC400}"/>
              </a:ext>
            </a:extLst>
          </p:cNvPr>
          <p:cNvSpPr>
            <a:spLocks noGrp="1"/>
          </p:cNvSpPr>
          <p:nvPr>
            <p:ph type="title"/>
          </p:nvPr>
        </p:nvSpPr>
        <p:spPr>
          <a:xfrm>
            <a:off x="576000" y="207037"/>
            <a:ext cx="11041200" cy="494003"/>
          </a:xfrm>
        </p:spPr>
        <p:txBody>
          <a:bodyPr>
            <a:normAutofit/>
          </a:bodyPr>
          <a:lstStyle/>
          <a:p>
            <a:pPr algn="ctr"/>
            <a:r>
              <a:rPr lang="en-US" dirty="0"/>
              <a:t>Problem: What are the </a:t>
            </a:r>
            <a:r>
              <a:rPr lang="en-US" dirty="0" err="1"/>
              <a:t>plasmasheet</a:t>
            </a:r>
            <a:r>
              <a:rPr lang="en-US" dirty="0"/>
              <a:t> conditions?</a:t>
            </a:r>
          </a:p>
        </p:txBody>
      </p:sp>
      <p:pic>
        <p:nvPicPr>
          <p:cNvPr id="2" name="Picture 6" descr="undefined">
            <a:extLst>
              <a:ext uri="{FF2B5EF4-FFF2-40B4-BE49-F238E27FC236}">
                <a16:creationId xmlns:a16="http://schemas.microsoft.com/office/drawing/2014/main" id="{0297CAED-9E93-FF2F-8363-41DAA7CA23E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 y="1354008"/>
            <a:ext cx="6905014" cy="41499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C7DEC2-8D85-638C-8A1D-A66CEB672A5E}"/>
              </a:ext>
            </a:extLst>
          </p:cNvPr>
          <p:cNvSpPr txBox="1"/>
          <p:nvPr/>
        </p:nvSpPr>
        <p:spPr>
          <a:xfrm>
            <a:off x="7258305" y="2509862"/>
            <a:ext cx="4933695" cy="2031325"/>
          </a:xfrm>
          <a:prstGeom prst="rect">
            <a:avLst/>
          </a:prstGeom>
          <a:noFill/>
        </p:spPr>
        <p:txBody>
          <a:bodyPr wrap="square" rtlCol="0">
            <a:spAutoFit/>
          </a:bodyPr>
          <a:lstStyle/>
          <a:p>
            <a:pPr algn="l"/>
            <a:r>
              <a:rPr lang="en-US" b="1" i="0" u="sng" strike="noStrike" dirty="0">
                <a:solidFill>
                  <a:srgbClr val="000000"/>
                </a:solidFill>
                <a:effectLst/>
              </a:rPr>
              <a:t>Why model the Plasma Sheet?</a:t>
            </a:r>
            <a:endParaRPr lang="en-US" b="0" i="0" u="sng" strike="noStrike" dirty="0">
              <a:solidFill>
                <a:srgbClr val="000000"/>
              </a:solidFill>
              <a:effectLst/>
            </a:endParaRP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To understand geomagnetic storm dynamics</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To improve space weather modeling</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To gain insights into the inner magnetosphere</a:t>
            </a:r>
          </a:p>
        </p:txBody>
      </p:sp>
    </p:spTree>
    <p:extLst>
      <p:ext uri="{BB962C8B-B14F-4D97-AF65-F5344CB8AC3E}">
        <p14:creationId xmlns:p14="http://schemas.microsoft.com/office/powerpoint/2010/main" val="1601492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01243-0EC9-F5CE-425C-17824C5E21F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47C5CE-75B5-F548-A4F4-14EA52609111}"/>
              </a:ext>
            </a:extLst>
          </p:cNvPr>
          <p:cNvSpPr>
            <a:spLocks noGrp="1"/>
          </p:cNvSpPr>
          <p:nvPr>
            <p:ph type="title"/>
          </p:nvPr>
        </p:nvSpPr>
        <p:spPr>
          <a:xfrm>
            <a:off x="576000" y="207037"/>
            <a:ext cx="11041200" cy="494003"/>
          </a:xfrm>
        </p:spPr>
        <p:txBody>
          <a:bodyPr>
            <a:normAutofit/>
          </a:bodyPr>
          <a:lstStyle/>
          <a:p>
            <a:pPr algn="ctr"/>
            <a:r>
              <a:rPr lang="en-US" dirty="0"/>
              <a:t>Solution: “PRIME-PS”</a:t>
            </a:r>
          </a:p>
        </p:txBody>
      </p:sp>
      <p:sp>
        <p:nvSpPr>
          <p:cNvPr id="2" name="TextBox 1">
            <a:extLst>
              <a:ext uri="{FF2B5EF4-FFF2-40B4-BE49-F238E27FC236}">
                <a16:creationId xmlns:a16="http://schemas.microsoft.com/office/drawing/2014/main" id="{64BAEE8F-B61D-C773-9EEC-EB4605952F7F}"/>
              </a:ext>
            </a:extLst>
          </p:cNvPr>
          <p:cNvSpPr txBox="1"/>
          <p:nvPr/>
        </p:nvSpPr>
        <p:spPr>
          <a:xfrm>
            <a:off x="-65048" y="6388474"/>
            <a:ext cx="6161048" cy="292388"/>
          </a:xfrm>
          <a:prstGeom prst="rect">
            <a:avLst/>
          </a:prstGeom>
          <a:noFill/>
        </p:spPr>
        <p:txBody>
          <a:bodyPr wrap="square">
            <a:spAutoFit/>
          </a:bodyPr>
          <a:lstStyle/>
          <a:p>
            <a:r>
              <a:rPr lang="en-US" sz="1300" dirty="0">
                <a:solidFill>
                  <a:srgbClr val="000000"/>
                </a:solidFill>
              </a:rPr>
              <a:t>Raptis+2025 (under prep)</a:t>
            </a:r>
          </a:p>
        </p:txBody>
      </p:sp>
      <p:graphicFrame>
        <p:nvGraphicFramePr>
          <p:cNvPr id="5" name="Table 4">
            <a:extLst>
              <a:ext uri="{FF2B5EF4-FFF2-40B4-BE49-F238E27FC236}">
                <a16:creationId xmlns:a16="http://schemas.microsoft.com/office/drawing/2014/main" id="{0F39733B-F659-6C8F-0914-B9430E0D5D3A}"/>
              </a:ext>
            </a:extLst>
          </p:cNvPr>
          <p:cNvGraphicFramePr>
            <a:graphicFrameLocks noGrp="1"/>
          </p:cNvGraphicFramePr>
          <p:nvPr>
            <p:extLst>
              <p:ext uri="{D42A27DB-BD31-4B8C-83A1-F6EECF244321}">
                <p14:modId xmlns:p14="http://schemas.microsoft.com/office/powerpoint/2010/main" val="1546749123"/>
              </p:ext>
            </p:extLst>
          </p:nvPr>
        </p:nvGraphicFramePr>
        <p:xfrm>
          <a:off x="8195052" y="2258267"/>
          <a:ext cx="3402960" cy="3085072"/>
        </p:xfrm>
        <a:graphic>
          <a:graphicData uri="http://schemas.openxmlformats.org/drawingml/2006/table">
            <a:tbl>
              <a:tblPr firstRow="1" bandRow="1">
                <a:tableStyleId>{2D5ABB26-0587-4C30-8999-92F81FD0307C}</a:tableStyleId>
              </a:tblPr>
              <a:tblGrid>
                <a:gridCol w="850740">
                  <a:extLst>
                    <a:ext uri="{9D8B030D-6E8A-4147-A177-3AD203B41FA5}">
                      <a16:colId xmlns:a16="http://schemas.microsoft.com/office/drawing/2014/main" val="3722937019"/>
                    </a:ext>
                  </a:extLst>
                </a:gridCol>
                <a:gridCol w="850740">
                  <a:extLst>
                    <a:ext uri="{9D8B030D-6E8A-4147-A177-3AD203B41FA5}">
                      <a16:colId xmlns:a16="http://schemas.microsoft.com/office/drawing/2014/main" val="3080837299"/>
                    </a:ext>
                  </a:extLst>
                </a:gridCol>
                <a:gridCol w="850740">
                  <a:extLst>
                    <a:ext uri="{9D8B030D-6E8A-4147-A177-3AD203B41FA5}">
                      <a16:colId xmlns:a16="http://schemas.microsoft.com/office/drawing/2014/main" val="3074667537"/>
                    </a:ext>
                  </a:extLst>
                </a:gridCol>
                <a:gridCol w="850740">
                  <a:extLst>
                    <a:ext uri="{9D8B030D-6E8A-4147-A177-3AD203B41FA5}">
                      <a16:colId xmlns:a16="http://schemas.microsoft.com/office/drawing/2014/main" val="3684653763"/>
                    </a:ext>
                  </a:extLst>
                </a:gridCol>
              </a:tblGrid>
              <a:tr h="435180">
                <a:tc>
                  <a:txBody>
                    <a:bodyPr/>
                    <a:lstStyle/>
                    <a:p>
                      <a:endParaRPr lang="en-US" b="1"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TM03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4545474"/>
                  </a:ext>
                </a:extLst>
              </a:tr>
              <a:tr h="662473">
                <a:tc>
                  <a:txBody>
                    <a:bodyPr/>
                    <a:lstStyle/>
                    <a:p>
                      <a:r>
                        <a:rPr lang="en-US" b="1" dirty="0">
                          <a:solidFill>
                            <a:srgbClr val="000000"/>
                          </a:solidFill>
                        </a:rPr>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2429499"/>
                  </a:ext>
                </a:extLst>
              </a:tr>
              <a:tr h="662473">
                <a:tc>
                  <a:txBody>
                    <a:bodyPr/>
                    <a:lstStyle/>
                    <a:p>
                      <a:r>
                        <a:rPr lang="en-US" b="1" dirty="0">
                          <a:solidFill>
                            <a:srgbClr val="000000"/>
                          </a:solidFill>
                        </a:rPr>
                        <a:t>MAE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3806786"/>
                  </a:ext>
                </a:extLst>
              </a:tr>
              <a:tr h="662473">
                <a:tc>
                  <a:txBody>
                    <a:bodyPr/>
                    <a:lstStyle/>
                    <a:p>
                      <a:r>
                        <a:rPr lang="en-US" b="1" dirty="0">
                          <a:solidFill>
                            <a:srgbClr val="000000"/>
                          </a:solidFill>
                        </a:rPr>
                        <a:t>RMSE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918466"/>
                  </a:ext>
                </a:extLst>
              </a:tr>
              <a:tr h="662473">
                <a:tc>
                  <a:txBody>
                    <a:bodyPr/>
                    <a:lstStyle/>
                    <a:p>
                      <a:r>
                        <a:rPr lang="en-US" b="1" dirty="0">
                          <a:solidFill>
                            <a:srgbClr val="000000"/>
                          </a:solidFill>
                        </a:rPr>
                        <a:t>r (</a:t>
                      </a:r>
                      <a:r>
                        <a:rPr lang="en-US" b="1" dirty="0" err="1">
                          <a:solidFill>
                            <a:srgbClr val="000000"/>
                          </a:solidFill>
                        </a:rPr>
                        <a:t>cor</a:t>
                      </a:r>
                      <a:r>
                        <a:rPr lang="en-US" b="1" dirty="0">
                          <a:solidFill>
                            <a:srgbClr val="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990502"/>
                  </a:ext>
                </a:extLst>
              </a:tr>
            </a:tbl>
          </a:graphicData>
        </a:graphic>
      </p:graphicFrame>
      <p:pic>
        <p:nvPicPr>
          <p:cNvPr id="6" name="Picture 5">
            <a:extLst>
              <a:ext uri="{FF2B5EF4-FFF2-40B4-BE49-F238E27FC236}">
                <a16:creationId xmlns:a16="http://schemas.microsoft.com/office/drawing/2014/main" id="{66D44783-F916-2324-58F1-58C1C91C90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749" y="2004493"/>
            <a:ext cx="7772400" cy="3592620"/>
          </a:xfrm>
          <a:prstGeom prst="rect">
            <a:avLst/>
          </a:prstGeom>
        </p:spPr>
      </p:pic>
      <p:sp>
        <p:nvSpPr>
          <p:cNvPr id="8" name="TextBox 7">
            <a:extLst>
              <a:ext uri="{FF2B5EF4-FFF2-40B4-BE49-F238E27FC236}">
                <a16:creationId xmlns:a16="http://schemas.microsoft.com/office/drawing/2014/main" id="{A6382C8B-391C-DBCE-E67D-7EEA3AC0519F}"/>
              </a:ext>
            </a:extLst>
          </p:cNvPr>
          <p:cNvSpPr txBox="1"/>
          <p:nvPr/>
        </p:nvSpPr>
        <p:spPr>
          <a:xfrm>
            <a:off x="2611258" y="6335156"/>
            <a:ext cx="8600303" cy="307777"/>
          </a:xfrm>
          <a:prstGeom prst="rect">
            <a:avLst/>
          </a:prstGeom>
          <a:noFill/>
        </p:spPr>
        <p:txBody>
          <a:bodyPr wrap="none" rtlCol="0">
            <a:spAutoFit/>
          </a:bodyPr>
          <a:lstStyle/>
          <a:p>
            <a:r>
              <a:rPr lang="en-US" sz="1400" dirty="0">
                <a:solidFill>
                  <a:srgbClr val="000000"/>
                </a:solidFill>
              </a:rPr>
              <a:t>TM03: </a:t>
            </a:r>
            <a:r>
              <a:rPr lang="en-US" sz="1400" dirty="0" err="1">
                <a:solidFill>
                  <a:srgbClr val="000000"/>
                </a:solidFill>
              </a:rPr>
              <a:t>Tsyganenko</a:t>
            </a:r>
            <a:r>
              <a:rPr lang="en-US" sz="1400" dirty="0">
                <a:solidFill>
                  <a:srgbClr val="000000"/>
                </a:solidFill>
              </a:rPr>
              <a:t> &amp; Mukai 2003 : </a:t>
            </a:r>
            <a:r>
              <a:rPr lang="en-US" sz="1400" dirty="0">
                <a:solidFill>
                  <a:srgbClr val="000000"/>
                </a:solidFill>
                <a:hlinkClick r:id="rId4">
                  <a:extLst>
                    <a:ext uri="{A12FA001-AC4F-418D-AE19-62706E023703}">
                      <ahyp:hlinkClr xmlns:ahyp="http://schemas.microsoft.com/office/drawing/2018/hyperlinkcolor" val="tx"/>
                    </a:ext>
                  </a:extLst>
                </a:hlinkClick>
              </a:rPr>
              <a:t>https://agupubs.onlinelibrary.wiley.com/doi/full/10.1029/2002JA009707</a:t>
            </a:r>
            <a:r>
              <a:rPr lang="en-US" sz="1400" dirty="0">
                <a:solidFill>
                  <a:srgbClr val="000000"/>
                </a:solidFill>
              </a:rPr>
              <a:t> </a:t>
            </a:r>
          </a:p>
        </p:txBody>
      </p:sp>
      <p:sp>
        <p:nvSpPr>
          <p:cNvPr id="9" name="TextBox 8">
            <a:extLst>
              <a:ext uri="{FF2B5EF4-FFF2-40B4-BE49-F238E27FC236}">
                <a16:creationId xmlns:a16="http://schemas.microsoft.com/office/drawing/2014/main" id="{D3897A76-FDE3-24BA-C810-F535CFAB66F2}"/>
              </a:ext>
            </a:extLst>
          </p:cNvPr>
          <p:cNvSpPr txBox="1"/>
          <p:nvPr/>
        </p:nvSpPr>
        <p:spPr>
          <a:xfrm>
            <a:off x="916425" y="1538968"/>
            <a:ext cx="6161048" cy="307777"/>
          </a:xfrm>
          <a:prstGeom prst="rect">
            <a:avLst/>
          </a:prstGeom>
          <a:noFill/>
        </p:spPr>
        <p:txBody>
          <a:bodyPr wrap="square">
            <a:spAutoFit/>
          </a:bodyPr>
          <a:lstStyle/>
          <a:p>
            <a:pPr algn="ctr"/>
            <a:r>
              <a:rPr lang="en-US" sz="1400" b="0" i="0" u="none" strike="noStrike" dirty="0">
                <a:solidFill>
                  <a:srgbClr val="000000"/>
                </a:solidFill>
                <a:effectLst/>
              </a:rPr>
              <a:t>Even a simple neural network can outperform current models.</a:t>
            </a:r>
          </a:p>
        </p:txBody>
      </p:sp>
      <p:sp>
        <p:nvSpPr>
          <p:cNvPr id="10" name="TextBox 9">
            <a:extLst>
              <a:ext uri="{FF2B5EF4-FFF2-40B4-BE49-F238E27FC236}">
                <a16:creationId xmlns:a16="http://schemas.microsoft.com/office/drawing/2014/main" id="{1B12373A-B454-2A49-C125-53C78B69B1A0}"/>
              </a:ext>
            </a:extLst>
          </p:cNvPr>
          <p:cNvSpPr txBox="1"/>
          <p:nvPr/>
        </p:nvSpPr>
        <p:spPr>
          <a:xfrm>
            <a:off x="8663416" y="310836"/>
            <a:ext cx="3528584" cy="1754326"/>
          </a:xfrm>
          <a:prstGeom prst="rect">
            <a:avLst/>
          </a:prstGeom>
          <a:noFill/>
        </p:spPr>
        <p:txBody>
          <a:bodyPr wrap="square">
            <a:spAutoFit/>
          </a:bodyPr>
          <a:lstStyle/>
          <a:p>
            <a:pPr algn="ctr"/>
            <a:r>
              <a:rPr lang="en-US" b="1" u="sng" dirty="0">
                <a:solidFill>
                  <a:srgbClr val="000000"/>
                </a:solidFill>
              </a:rPr>
              <a:t>Output</a:t>
            </a:r>
          </a:p>
          <a:p>
            <a:pPr algn="ctr"/>
            <a:r>
              <a:rPr lang="en-US" b="1" dirty="0">
                <a:solidFill>
                  <a:srgbClr val="000000"/>
                </a:solidFill>
              </a:rPr>
              <a:t>Geotail (1994 - 2022)</a:t>
            </a:r>
            <a:r>
              <a:rPr lang="en-US" dirty="0">
                <a:solidFill>
                  <a:srgbClr val="000000"/>
                </a:solidFill>
              </a:rPr>
              <a:t> </a:t>
            </a:r>
          </a:p>
          <a:p>
            <a:pPr algn="ctr"/>
            <a:r>
              <a:rPr lang="en-US" dirty="0">
                <a:solidFill>
                  <a:srgbClr val="000000"/>
                </a:solidFill>
              </a:rPr>
              <a:t>&gt;1 million points</a:t>
            </a:r>
          </a:p>
          <a:p>
            <a:pPr algn="ctr"/>
            <a:r>
              <a:rPr lang="en-US" dirty="0">
                <a:solidFill>
                  <a:srgbClr val="000000"/>
                </a:solidFill>
              </a:rPr>
              <a:t>+</a:t>
            </a:r>
          </a:p>
          <a:p>
            <a:pPr algn="ctr"/>
            <a:r>
              <a:rPr lang="en-US" b="1" dirty="0">
                <a:solidFill>
                  <a:srgbClr val="000000"/>
                </a:solidFill>
              </a:rPr>
              <a:t>MMS (2015 – 2025) </a:t>
            </a:r>
          </a:p>
          <a:p>
            <a:pPr algn="ctr"/>
            <a:r>
              <a:rPr lang="en-US" dirty="0">
                <a:solidFill>
                  <a:srgbClr val="000000"/>
                </a:solidFill>
              </a:rPr>
              <a:t>~ 250k points</a:t>
            </a:r>
          </a:p>
        </p:txBody>
      </p:sp>
      <p:sp>
        <p:nvSpPr>
          <p:cNvPr id="3" name="TextBox 2">
            <a:extLst>
              <a:ext uri="{FF2B5EF4-FFF2-40B4-BE49-F238E27FC236}">
                <a16:creationId xmlns:a16="http://schemas.microsoft.com/office/drawing/2014/main" id="{572A3473-E46E-9FDB-0BCC-9DB9E18FB773}"/>
              </a:ext>
            </a:extLst>
          </p:cNvPr>
          <p:cNvSpPr txBox="1"/>
          <p:nvPr/>
        </p:nvSpPr>
        <p:spPr>
          <a:xfrm>
            <a:off x="0" y="235658"/>
            <a:ext cx="3528584" cy="923330"/>
          </a:xfrm>
          <a:prstGeom prst="rect">
            <a:avLst/>
          </a:prstGeom>
          <a:noFill/>
        </p:spPr>
        <p:txBody>
          <a:bodyPr wrap="square">
            <a:spAutoFit/>
          </a:bodyPr>
          <a:lstStyle/>
          <a:p>
            <a:pPr algn="ctr"/>
            <a:r>
              <a:rPr lang="en-US" b="1" u="sng" dirty="0">
                <a:solidFill>
                  <a:srgbClr val="000000"/>
                </a:solidFill>
              </a:rPr>
              <a:t>Input</a:t>
            </a:r>
          </a:p>
          <a:p>
            <a:pPr algn="ctr"/>
            <a:r>
              <a:rPr lang="en-US" b="1" dirty="0">
                <a:solidFill>
                  <a:srgbClr val="000000"/>
                </a:solidFill>
              </a:rPr>
              <a:t>Solar Wind (Wind)</a:t>
            </a:r>
            <a:endParaRPr lang="en-US" dirty="0">
              <a:solidFill>
                <a:srgbClr val="000000"/>
              </a:solidFill>
            </a:endParaRPr>
          </a:p>
          <a:p>
            <a:pPr algn="ctr"/>
            <a:r>
              <a:rPr lang="en-US" dirty="0">
                <a:solidFill>
                  <a:srgbClr val="000000"/>
                </a:solidFill>
              </a:rPr>
              <a:t>&gt;1 million points</a:t>
            </a:r>
          </a:p>
        </p:txBody>
      </p:sp>
    </p:spTree>
    <p:extLst>
      <p:ext uri="{BB962C8B-B14F-4D97-AF65-F5344CB8AC3E}">
        <p14:creationId xmlns:p14="http://schemas.microsoft.com/office/powerpoint/2010/main" val="3191429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B18C0-2814-DA99-BF34-9F109BE9FC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DFBFA8-28A4-1603-9F71-2BEF65635956}"/>
              </a:ext>
            </a:extLst>
          </p:cNvPr>
          <p:cNvSpPr>
            <a:spLocks noGrp="1"/>
          </p:cNvSpPr>
          <p:nvPr>
            <p:ph type="title"/>
          </p:nvPr>
        </p:nvSpPr>
        <p:spPr>
          <a:xfrm>
            <a:off x="576000" y="207037"/>
            <a:ext cx="11041200" cy="494003"/>
          </a:xfrm>
        </p:spPr>
        <p:txBody>
          <a:bodyPr>
            <a:normAutofit/>
          </a:bodyPr>
          <a:lstStyle/>
          <a:p>
            <a:pPr algn="ctr"/>
            <a:r>
              <a:rPr lang="en-US" dirty="0"/>
              <a:t>Problem: Where is the spacecraft located?</a:t>
            </a:r>
          </a:p>
        </p:txBody>
      </p:sp>
      <p:pic>
        <p:nvPicPr>
          <p:cNvPr id="7170" name="Picture 2">
            <a:extLst>
              <a:ext uri="{FF2B5EF4-FFF2-40B4-BE49-F238E27FC236}">
                <a16:creationId xmlns:a16="http://schemas.microsoft.com/office/drawing/2014/main" id="{9110EBEB-6DBB-512A-9434-F6A5ACEFC73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460158"/>
            <a:ext cx="3857315" cy="4498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3CEAA1-CCF3-33A6-ECAA-3C3AB8BB9ED3}"/>
              </a:ext>
            </a:extLst>
          </p:cNvPr>
          <p:cNvSpPr txBox="1"/>
          <p:nvPr/>
        </p:nvSpPr>
        <p:spPr>
          <a:xfrm>
            <a:off x="915078" y="895933"/>
            <a:ext cx="2027158" cy="369332"/>
          </a:xfrm>
          <a:prstGeom prst="rect">
            <a:avLst/>
          </a:prstGeom>
          <a:noFill/>
        </p:spPr>
        <p:txBody>
          <a:bodyPr wrap="none" rtlCol="0">
            <a:spAutoFit/>
          </a:bodyPr>
          <a:lstStyle/>
          <a:p>
            <a:r>
              <a:rPr lang="en-US" dirty="0">
                <a:solidFill>
                  <a:srgbClr val="000000"/>
                </a:solidFill>
              </a:rPr>
              <a:t>We know the orbit</a:t>
            </a:r>
          </a:p>
        </p:txBody>
      </p:sp>
      <p:sp>
        <p:nvSpPr>
          <p:cNvPr id="5" name="TextBox 4">
            <a:extLst>
              <a:ext uri="{FF2B5EF4-FFF2-40B4-BE49-F238E27FC236}">
                <a16:creationId xmlns:a16="http://schemas.microsoft.com/office/drawing/2014/main" id="{6D352440-C0C3-A5D7-8DBF-411F866AAD49}"/>
              </a:ext>
            </a:extLst>
          </p:cNvPr>
          <p:cNvSpPr txBox="1"/>
          <p:nvPr/>
        </p:nvSpPr>
        <p:spPr>
          <a:xfrm>
            <a:off x="4597180" y="895933"/>
            <a:ext cx="2591415" cy="369332"/>
          </a:xfrm>
          <a:prstGeom prst="rect">
            <a:avLst/>
          </a:prstGeom>
          <a:noFill/>
        </p:spPr>
        <p:txBody>
          <a:bodyPr wrap="none" rtlCol="0">
            <a:spAutoFit/>
          </a:bodyPr>
          <a:lstStyle/>
          <a:p>
            <a:r>
              <a:rPr lang="en-US" dirty="0">
                <a:solidFill>
                  <a:srgbClr val="000000"/>
                </a:solidFill>
              </a:rPr>
              <a:t>But that’s not enough…</a:t>
            </a:r>
          </a:p>
        </p:txBody>
      </p:sp>
      <p:sp>
        <p:nvSpPr>
          <p:cNvPr id="6" name="TextBox 5">
            <a:extLst>
              <a:ext uri="{FF2B5EF4-FFF2-40B4-BE49-F238E27FC236}">
                <a16:creationId xmlns:a16="http://schemas.microsoft.com/office/drawing/2014/main" id="{9D6EFA7B-D283-270A-8B65-130648472DAE}"/>
              </a:ext>
            </a:extLst>
          </p:cNvPr>
          <p:cNvSpPr txBox="1"/>
          <p:nvPr/>
        </p:nvSpPr>
        <p:spPr>
          <a:xfrm>
            <a:off x="7240644" y="5931162"/>
            <a:ext cx="5057529" cy="646331"/>
          </a:xfrm>
          <a:prstGeom prst="rect">
            <a:avLst/>
          </a:prstGeom>
          <a:noFill/>
        </p:spPr>
        <p:txBody>
          <a:bodyPr wrap="square" rtlCol="0">
            <a:spAutoFit/>
          </a:bodyPr>
          <a:lstStyle/>
          <a:p>
            <a:pPr algn="ctr"/>
            <a:r>
              <a:rPr lang="en-US" dirty="0">
                <a:solidFill>
                  <a:srgbClr val="000000"/>
                </a:solidFill>
              </a:rPr>
              <a:t>These environments dynamically evolve with multiple temporal scales</a:t>
            </a:r>
          </a:p>
        </p:txBody>
      </p:sp>
      <p:pic>
        <p:nvPicPr>
          <p:cNvPr id="7" name="Picture 2" descr="Details are in the caption following the image">
            <a:extLst>
              <a:ext uri="{FF2B5EF4-FFF2-40B4-BE49-F238E27FC236}">
                <a16:creationId xmlns:a16="http://schemas.microsoft.com/office/drawing/2014/main" id="{90C5953A-B0B4-17CB-2F3E-E5585777684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96465" y="1586068"/>
            <a:ext cx="4654328" cy="3954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2A26C47-32A3-2313-022C-A254C32BC373}"/>
              </a:ext>
            </a:extLst>
          </p:cNvPr>
          <p:cNvSpPr txBox="1"/>
          <p:nvPr/>
        </p:nvSpPr>
        <p:spPr>
          <a:xfrm>
            <a:off x="10840912" y="5658397"/>
            <a:ext cx="1552575" cy="276999"/>
          </a:xfrm>
          <a:prstGeom prst="rect">
            <a:avLst/>
          </a:prstGeom>
          <a:noFill/>
        </p:spPr>
        <p:txBody>
          <a:bodyPr wrap="square">
            <a:spAutoFit/>
          </a:bodyPr>
          <a:lstStyle/>
          <a:p>
            <a:r>
              <a:rPr lang="en-US" sz="1200" dirty="0" err="1">
                <a:solidFill>
                  <a:srgbClr val="000000"/>
                </a:solidFill>
              </a:rPr>
              <a:t>Olshevsky</a:t>
            </a:r>
            <a:r>
              <a:rPr lang="en-US" sz="1200" dirty="0">
                <a:solidFill>
                  <a:srgbClr val="000000"/>
                </a:solidFill>
              </a:rPr>
              <a:t>+ 2021</a:t>
            </a:r>
          </a:p>
        </p:txBody>
      </p:sp>
      <p:grpSp>
        <p:nvGrpSpPr>
          <p:cNvPr id="19" name="Group 18">
            <a:extLst>
              <a:ext uri="{FF2B5EF4-FFF2-40B4-BE49-F238E27FC236}">
                <a16:creationId xmlns:a16="http://schemas.microsoft.com/office/drawing/2014/main" id="{D9ECBDA9-1801-70A7-1CF0-2802FA0F317B}"/>
              </a:ext>
            </a:extLst>
          </p:cNvPr>
          <p:cNvGrpSpPr/>
          <p:nvPr/>
        </p:nvGrpSpPr>
        <p:grpSpPr>
          <a:xfrm>
            <a:off x="3898880" y="1530765"/>
            <a:ext cx="7772116" cy="3618449"/>
            <a:chOff x="3898880" y="1530765"/>
            <a:chExt cx="7772116" cy="3618449"/>
          </a:xfrm>
        </p:grpSpPr>
        <p:sp>
          <p:nvSpPr>
            <p:cNvPr id="10" name="Arc 9">
              <a:extLst>
                <a:ext uri="{FF2B5EF4-FFF2-40B4-BE49-F238E27FC236}">
                  <a16:creationId xmlns:a16="http://schemas.microsoft.com/office/drawing/2014/main" id="{030A3948-8C21-FD94-029D-1416337B5E57}"/>
                </a:ext>
              </a:extLst>
            </p:cNvPr>
            <p:cNvSpPr/>
            <p:nvPr/>
          </p:nvSpPr>
          <p:spPr>
            <a:xfrm flipH="1">
              <a:off x="3898880" y="1684654"/>
              <a:ext cx="6258560" cy="3464560"/>
            </a:xfrm>
            <a:prstGeom prst="arc">
              <a:avLst>
                <a:gd name="adj1" fmla="val 16207070"/>
                <a:gd name="adj2" fmla="val 5416960"/>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Arc 10">
              <a:extLst>
                <a:ext uri="{FF2B5EF4-FFF2-40B4-BE49-F238E27FC236}">
                  <a16:creationId xmlns:a16="http://schemas.microsoft.com/office/drawing/2014/main" id="{86AB9594-2C03-4D98-FCFB-CEC413CE617E}"/>
                </a:ext>
              </a:extLst>
            </p:cNvPr>
            <p:cNvSpPr/>
            <p:nvPr/>
          </p:nvSpPr>
          <p:spPr>
            <a:xfrm flipH="1">
              <a:off x="4772356" y="2263774"/>
              <a:ext cx="6898640" cy="2179320"/>
            </a:xfrm>
            <a:prstGeom prst="arc">
              <a:avLst>
                <a:gd name="adj1" fmla="val 19290334"/>
                <a:gd name="adj2" fmla="val 2329708"/>
              </a:avLst>
            </a:prstGeom>
            <a:ln w="19050">
              <a:solidFill>
                <a:srgbClr val="00B050"/>
              </a:solidFill>
              <a:prstDash val="sysDot"/>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sv-SE"/>
            </a:p>
          </p:txBody>
        </p:sp>
        <p:sp>
          <p:nvSpPr>
            <p:cNvPr id="12" name="TextBox 11">
              <a:extLst>
                <a:ext uri="{FF2B5EF4-FFF2-40B4-BE49-F238E27FC236}">
                  <a16:creationId xmlns:a16="http://schemas.microsoft.com/office/drawing/2014/main" id="{16C13273-7EB3-EF61-55E6-1D9E7B531EB8}"/>
                </a:ext>
              </a:extLst>
            </p:cNvPr>
            <p:cNvSpPr txBox="1"/>
            <p:nvPr/>
          </p:nvSpPr>
          <p:spPr>
            <a:xfrm>
              <a:off x="5499522" y="2142367"/>
              <a:ext cx="1192955" cy="307777"/>
            </a:xfrm>
            <a:prstGeom prst="rect">
              <a:avLst/>
            </a:prstGeom>
            <a:noFill/>
          </p:spPr>
          <p:txBody>
            <a:bodyPr wrap="none" rtlCol="0">
              <a:spAutoFit/>
            </a:bodyPr>
            <a:lstStyle/>
            <a:p>
              <a:r>
                <a:rPr lang="en-US" sz="1400" dirty="0">
                  <a:solidFill>
                    <a:srgbClr val="00B050"/>
                  </a:solidFill>
                  <a:latin typeface="Garamond" panose="02020404030301010803" pitchFamily="18" charset="0"/>
                </a:rPr>
                <a:t>Magnetopause</a:t>
              </a:r>
              <a:endParaRPr lang="sv-SE" sz="1400" dirty="0">
                <a:solidFill>
                  <a:srgbClr val="00B050"/>
                </a:solidFill>
                <a:latin typeface="Garamond" panose="02020404030301010803" pitchFamily="18" charset="0"/>
              </a:endParaRPr>
            </a:p>
          </p:txBody>
        </p:sp>
        <p:sp>
          <p:nvSpPr>
            <p:cNvPr id="13" name="TextBox 12">
              <a:extLst>
                <a:ext uri="{FF2B5EF4-FFF2-40B4-BE49-F238E27FC236}">
                  <a16:creationId xmlns:a16="http://schemas.microsoft.com/office/drawing/2014/main" id="{5584DA4C-9B1C-F3EA-4537-3E1861EC24D7}"/>
                </a:ext>
              </a:extLst>
            </p:cNvPr>
            <p:cNvSpPr txBox="1"/>
            <p:nvPr/>
          </p:nvSpPr>
          <p:spPr>
            <a:xfrm>
              <a:off x="5144531" y="1530765"/>
              <a:ext cx="976614" cy="307777"/>
            </a:xfrm>
            <a:prstGeom prst="rect">
              <a:avLst/>
            </a:prstGeom>
            <a:noFill/>
          </p:spPr>
          <p:txBody>
            <a:bodyPr wrap="none" rtlCol="0">
              <a:spAutoFit/>
            </a:bodyPr>
            <a:lstStyle/>
            <a:p>
              <a:r>
                <a:rPr lang="en-US" sz="1400" dirty="0">
                  <a:solidFill>
                    <a:srgbClr val="0070C0"/>
                  </a:solidFill>
                  <a:latin typeface="Garamond" panose="02020404030301010803" pitchFamily="18" charset="0"/>
                </a:rPr>
                <a:t>Bow Shock</a:t>
              </a:r>
              <a:endParaRPr lang="sv-SE" sz="1400" dirty="0">
                <a:solidFill>
                  <a:srgbClr val="0070C0"/>
                </a:solidFill>
                <a:latin typeface="Garamond" panose="02020404030301010803" pitchFamily="18" charset="0"/>
              </a:endParaRPr>
            </a:p>
          </p:txBody>
        </p:sp>
        <p:pic>
          <p:nvPicPr>
            <p:cNvPr id="14" name="Picture 13">
              <a:extLst>
                <a:ext uri="{FF2B5EF4-FFF2-40B4-BE49-F238E27FC236}">
                  <a16:creationId xmlns:a16="http://schemas.microsoft.com/office/drawing/2014/main" id="{2CD47935-89C6-845E-27A1-3BF94683B2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0722" y="2396578"/>
              <a:ext cx="512917" cy="348007"/>
            </a:xfrm>
            <a:prstGeom prst="rect">
              <a:avLst/>
            </a:prstGeom>
          </p:spPr>
        </p:pic>
        <p:sp>
          <p:nvSpPr>
            <p:cNvPr id="15" name="TextBox 14">
              <a:extLst>
                <a:ext uri="{FF2B5EF4-FFF2-40B4-BE49-F238E27FC236}">
                  <a16:creationId xmlns:a16="http://schemas.microsoft.com/office/drawing/2014/main" id="{E55B1E71-56A8-FCBA-CFB0-814001236593}"/>
                </a:ext>
              </a:extLst>
            </p:cNvPr>
            <p:cNvSpPr txBox="1"/>
            <p:nvPr/>
          </p:nvSpPr>
          <p:spPr>
            <a:xfrm>
              <a:off x="4180222" y="2797324"/>
              <a:ext cx="633507" cy="323165"/>
            </a:xfrm>
            <a:prstGeom prst="rect">
              <a:avLst/>
            </a:prstGeom>
            <a:noFill/>
            <a:ln>
              <a:solidFill>
                <a:srgbClr val="FF0000"/>
              </a:solidFill>
            </a:ln>
          </p:spPr>
          <p:txBody>
            <a:bodyPr wrap="none" rtlCol="0">
              <a:spAutoFit/>
            </a:bodyPr>
            <a:lstStyle/>
            <a:p>
              <a:r>
                <a:rPr lang="en-US" sz="1500" dirty="0">
                  <a:solidFill>
                    <a:srgbClr val="FF0000"/>
                  </a:solidFill>
                </a:rPr>
                <a:t>MMS</a:t>
              </a:r>
              <a:endParaRPr lang="sv-SE" sz="1500" dirty="0">
                <a:solidFill>
                  <a:srgbClr val="FF0000"/>
                </a:solidFill>
              </a:endParaRPr>
            </a:p>
          </p:txBody>
        </p:sp>
        <p:sp>
          <p:nvSpPr>
            <p:cNvPr id="16" name="TextBox 15">
              <a:extLst>
                <a:ext uri="{FF2B5EF4-FFF2-40B4-BE49-F238E27FC236}">
                  <a16:creationId xmlns:a16="http://schemas.microsoft.com/office/drawing/2014/main" id="{92FF47A9-13AB-3662-0B5A-169F06950354}"/>
                </a:ext>
              </a:extLst>
            </p:cNvPr>
            <p:cNvSpPr txBox="1"/>
            <p:nvPr/>
          </p:nvSpPr>
          <p:spPr>
            <a:xfrm>
              <a:off x="3931030" y="1960631"/>
              <a:ext cx="429926"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SW</a:t>
              </a:r>
              <a:endParaRPr lang="sv-SE" sz="1400" dirty="0">
                <a:solidFill>
                  <a:srgbClr val="000000"/>
                </a:solidFill>
                <a:latin typeface="Garamond" panose="02020404030301010803" pitchFamily="18" charset="0"/>
              </a:endParaRPr>
            </a:p>
          </p:txBody>
        </p:sp>
        <p:sp>
          <p:nvSpPr>
            <p:cNvPr id="17" name="TextBox 16">
              <a:extLst>
                <a:ext uri="{FF2B5EF4-FFF2-40B4-BE49-F238E27FC236}">
                  <a16:creationId xmlns:a16="http://schemas.microsoft.com/office/drawing/2014/main" id="{36974F5C-4808-A0E6-D9DD-B1FA8DA31810}"/>
                </a:ext>
              </a:extLst>
            </p:cNvPr>
            <p:cNvSpPr txBox="1"/>
            <p:nvPr/>
          </p:nvSpPr>
          <p:spPr>
            <a:xfrm>
              <a:off x="4638816" y="2396578"/>
              <a:ext cx="556563"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MSH</a:t>
              </a:r>
              <a:endParaRPr lang="sv-SE" sz="1400" dirty="0">
                <a:solidFill>
                  <a:srgbClr val="000000"/>
                </a:solidFill>
                <a:latin typeface="Garamond" panose="02020404030301010803" pitchFamily="18" charset="0"/>
              </a:endParaRPr>
            </a:p>
          </p:txBody>
        </p:sp>
        <p:sp>
          <p:nvSpPr>
            <p:cNvPr id="18" name="TextBox 17">
              <a:extLst>
                <a:ext uri="{FF2B5EF4-FFF2-40B4-BE49-F238E27FC236}">
                  <a16:creationId xmlns:a16="http://schemas.microsoft.com/office/drawing/2014/main" id="{CB1A1580-1C3E-A512-6F34-C024ED7D0324}"/>
                </a:ext>
              </a:extLst>
            </p:cNvPr>
            <p:cNvSpPr txBox="1"/>
            <p:nvPr/>
          </p:nvSpPr>
          <p:spPr>
            <a:xfrm>
              <a:off x="5130642" y="2867634"/>
              <a:ext cx="521297"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MSP</a:t>
              </a:r>
              <a:endParaRPr lang="sv-SE" sz="1400" dirty="0">
                <a:solidFill>
                  <a:srgbClr val="000000"/>
                </a:solidFill>
                <a:latin typeface="Garamond" panose="02020404030301010803" pitchFamily="18" charset="0"/>
              </a:endParaRPr>
            </a:p>
          </p:txBody>
        </p:sp>
      </p:grpSp>
    </p:spTree>
    <p:extLst>
      <p:ext uri="{BB962C8B-B14F-4D97-AF65-F5344CB8AC3E}">
        <p14:creationId xmlns:p14="http://schemas.microsoft.com/office/powerpoint/2010/main" val="216888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875C-AAA8-B485-8AD3-B0AF82C15ED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D42CE88-7AC0-D40A-7A1D-519D770CFF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53513" y="4323438"/>
            <a:ext cx="3488487" cy="2263417"/>
          </a:xfrm>
          <a:prstGeom prst="rect">
            <a:avLst/>
          </a:prstGeom>
        </p:spPr>
      </p:pic>
      <p:sp>
        <p:nvSpPr>
          <p:cNvPr id="4" name="Title 3">
            <a:extLst>
              <a:ext uri="{FF2B5EF4-FFF2-40B4-BE49-F238E27FC236}">
                <a16:creationId xmlns:a16="http://schemas.microsoft.com/office/drawing/2014/main" id="{BAD82019-8DE8-0967-A129-C082F4944F53}"/>
              </a:ext>
            </a:extLst>
          </p:cNvPr>
          <p:cNvSpPr>
            <a:spLocks noGrp="1"/>
          </p:cNvSpPr>
          <p:nvPr>
            <p:ph type="title"/>
          </p:nvPr>
        </p:nvSpPr>
        <p:spPr>
          <a:xfrm>
            <a:off x="576000" y="207037"/>
            <a:ext cx="11041200" cy="494003"/>
          </a:xfrm>
        </p:spPr>
        <p:txBody>
          <a:bodyPr>
            <a:normAutofit/>
          </a:bodyPr>
          <a:lstStyle/>
          <a:p>
            <a:pPr algn="ctr"/>
            <a:r>
              <a:rPr lang="en-US" dirty="0"/>
              <a:t>Solution: in-situ MMS classification</a:t>
            </a:r>
          </a:p>
        </p:txBody>
      </p:sp>
      <p:pic>
        <p:nvPicPr>
          <p:cNvPr id="6146" name="Picture 2" descr="Details are in the caption following the image">
            <a:extLst>
              <a:ext uri="{FF2B5EF4-FFF2-40B4-BE49-F238E27FC236}">
                <a16:creationId xmlns:a16="http://schemas.microsoft.com/office/drawing/2014/main" id="{10AFC2C4-BD8E-5BA3-C545-583217CD8C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7184" y="792366"/>
            <a:ext cx="3516443" cy="52473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tails are in the caption following the image">
            <a:extLst>
              <a:ext uri="{FF2B5EF4-FFF2-40B4-BE49-F238E27FC236}">
                <a16:creationId xmlns:a16="http://schemas.microsoft.com/office/drawing/2014/main" id="{2C49AD98-37B5-FA34-5031-06E3E8F6363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43451" y="792365"/>
            <a:ext cx="7448550" cy="37000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396006-70B0-8C87-6AE2-44D792385071}"/>
              </a:ext>
            </a:extLst>
          </p:cNvPr>
          <p:cNvSpPr txBox="1"/>
          <p:nvPr/>
        </p:nvSpPr>
        <p:spPr>
          <a:xfrm>
            <a:off x="10545886" y="6316698"/>
            <a:ext cx="1724332" cy="323165"/>
          </a:xfrm>
          <a:prstGeom prst="rect">
            <a:avLst/>
          </a:prstGeom>
          <a:noFill/>
        </p:spPr>
        <p:txBody>
          <a:bodyPr wrap="square">
            <a:spAutoFit/>
          </a:bodyPr>
          <a:lstStyle/>
          <a:p>
            <a:r>
              <a:rPr lang="en-US" sz="1500" dirty="0">
                <a:solidFill>
                  <a:srgbClr val="000000"/>
                </a:solidFill>
              </a:rPr>
              <a:t>Toy-</a:t>
            </a:r>
            <a:r>
              <a:rPr lang="en-US" sz="1500" dirty="0" err="1">
                <a:solidFill>
                  <a:srgbClr val="000000"/>
                </a:solidFill>
              </a:rPr>
              <a:t>Edens</a:t>
            </a:r>
            <a:r>
              <a:rPr lang="en-US" sz="1500" dirty="0">
                <a:solidFill>
                  <a:srgbClr val="000000"/>
                </a:solidFill>
              </a:rPr>
              <a:t>+ 2024</a:t>
            </a:r>
          </a:p>
        </p:txBody>
      </p:sp>
      <p:sp>
        <p:nvSpPr>
          <p:cNvPr id="6" name="Rectangle 5">
            <a:extLst>
              <a:ext uri="{FF2B5EF4-FFF2-40B4-BE49-F238E27FC236}">
                <a16:creationId xmlns:a16="http://schemas.microsoft.com/office/drawing/2014/main" id="{4EB43B48-2507-6C36-EC92-FB5A4E39310C}"/>
              </a:ext>
            </a:extLst>
          </p:cNvPr>
          <p:cNvSpPr/>
          <p:nvPr/>
        </p:nvSpPr>
        <p:spPr>
          <a:xfrm>
            <a:off x="0" y="6039699"/>
            <a:ext cx="6096000" cy="600164"/>
          </a:xfrm>
          <a:prstGeom prst="rect">
            <a:avLst/>
          </a:prstGeom>
        </p:spPr>
        <p:txBody>
          <a:bodyPr>
            <a:spAutoFit/>
          </a:bodyPr>
          <a:lstStyle/>
          <a:p>
            <a:pPr lvl="0"/>
            <a:r>
              <a:rPr lang="en-US" sz="1100" dirty="0" err="1">
                <a:solidFill>
                  <a:srgbClr val="000000"/>
                </a:solidFill>
              </a:rPr>
              <a:t>Lalti</a:t>
            </a:r>
            <a:r>
              <a:rPr lang="en-US" sz="1100" dirty="0">
                <a:solidFill>
                  <a:srgbClr val="000000"/>
                </a:solidFill>
              </a:rPr>
              <a:t>., et al. (2022) | JGR</a:t>
            </a:r>
          </a:p>
          <a:p>
            <a:r>
              <a:rPr lang="en-US" sz="1100" dirty="0" err="1">
                <a:solidFill>
                  <a:srgbClr val="000000"/>
                </a:solidFill>
              </a:rPr>
              <a:t>Olshevsky</a:t>
            </a:r>
            <a:r>
              <a:rPr lang="en-US" sz="1100" dirty="0">
                <a:solidFill>
                  <a:srgbClr val="000000"/>
                </a:solidFill>
              </a:rPr>
              <a:t>., et al. (2021) | JGR</a:t>
            </a:r>
          </a:p>
          <a:p>
            <a:pPr lvl="0"/>
            <a:r>
              <a:rPr lang="en-US" sz="1100" dirty="0" err="1">
                <a:solidFill>
                  <a:srgbClr val="000000"/>
                </a:solidFill>
              </a:rPr>
              <a:t>Breuillard</a:t>
            </a:r>
            <a:r>
              <a:rPr lang="en-US" sz="1100" dirty="0">
                <a:solidFill>
                  <a:srgbClr val="000000"/>
                </a:solidFill>
              </a:rPr>
              <a:t> et al. (2020) | Front. Astron. Space Sci.</a:t>
            </a:r>
            <a:endParaRPr lang="el-GR" sz="1100" dirty="0">
              <a:solidFill>
                <a:srgbClr val="000000"/>
              </a:solidFill>
            </a:endParaRPr>
          </a:p>
        </p:txBody>
      </p:sp>
      <p:sp>
        <p:nvSpPr>
          <p:cNvPr id="7" name="TextBox 6">
            <a:extLst>
              <a:ext uri="{FF2B5EF4-FFF2-40B4-BE49-F238E27FC236}">
                <a16:creationId xmlns:a16="http://schemas.microsoft.com/office/drawing/2014/main" id="{04FACCAF-3EC6-2D9B-21D5-F8B106E23531}"/>
              </a:ext>
            </a:extLst>
          </p:cNvPr>
          <p:cNvSpPr txBox="1"/>
          <p:nvPr/>
        </p:nvSpPr>
        <p:spPr>
          <a:xfrm>
            <a:off x="3277383" y="4800440"/>
            <a:ext cx="5238988" cy="1569660"/>
          </a:xfrm>
          <a:prstGeom prst="rect">
            <a:avLst/>
          </a:prstGeom>
          <a:noFill/>
        </p:spPr>
        <p:txBody>
          <a:bodyPr wrap="square">
            <a:spAutoFit/>
          </a:bodyPr>
          <a:lstStyle/>
          <a:p>
            <a:r>
              <a:rPr lang="en-US" sz="1600" b="1" u="sng" dirty="0">
                <a:solidFill>
                  <a:srgbClr val="000000"/>
                </a:solidFill>
              </a:rPr>
              <a:t>Key Questions:</a:t>
            </a:r>
            <a:endParaRPr lang="en-US" sz="1600" u="sng" dirty="0">
              <a:solidFill>
                <a:srgbClr val="000000"/>
              </a:solidFill>
            </a:endParaRPr>
          </a:p>
          <a:p>
            <a:pPr marL="285750" indent="-285750">
              <a:buFont typeface="Wingdings" pitchFamily="2" charset="2"/>
              <a:buChar char="Ø"/>
            </a:pPr>
            <a:r>
              <a:rPr lang="en-US" sz="1600" dirty="0">
                <a:solidFill>
                  <a:srgbClr val="000000"/>
                </a:solidFill>
              </a:rPr>
              <a:t>Can we apply MMS feature space to other planets? Toy-Edens+2025 (under review)</a:t>
            </a:r>
          </a:p>
          <a:p>
            <a:pPr marL="285750" indent="-285750">
              <a:buFont typeface="Wingdings" pitchFamily="2" charset="2"/>
              <a:buChar char="Ø"/>
            </a:pPr>
            <a:endParaRPr lang="en-US" sz="1600" dirty="0">
              <a:solidFill>
                <a:srgbClr val="000000"/>
              </a:solidFill>
            </a:endParaRPr>
          </a:p>
          <a:p>
            <a:pPr marL="285750" indent="-285750">
              <a:buFont typeface="Wingdings" pitchFamily="2" charset="2"/>
              <a:buChar char="Ø"/>
            </a:pPr>
            <a:r>
              <a:rPr lang="en-US" sz="1600" dirty="0">
                <a:solidFill>
                  <a:srgbClr val="000000"/>
                </a:solidFill>
              </a:rPr>
              <a:t>Can we leverage these observations to synthetically generalized to astrophysics?... TBD</a:t>
            </a:r>
          </a:p>
        </p:txBody>
      </p:sp>
    </p:spTree>
    <p:extLst>
      <p:ext uri="{BB962C8B-B14F-4D97-AF65-F5344CB8AC3E}">
        <p14:creationId xmlns:p14="http://schemas.microsoft.com/office/powerpoint/2010/main" val="68013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5BFF0-238A-E1ED-DE16-F1D333ABEA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19927E-5F65-FDCE-9816-75BFF3483EF6}"/>
              </a:ext>
            </a:extLst>
          </p:cNvPr>
          <p:cNvSpPr>
            <a:spLocks noGrp="1"/>
          </p:cNvSpPr>
          <p:nvPr>
            <p:ph type="title"/>
          </p:nvPr>
        </p:nvSpPr>
        <p:spPr>
          <a:xfrm>
            <a:off x="576000" y="207037"/>
            <a:ext cx="11041200" cy="494003"/>
          </a:xfrm>
        </p:spPr>
        <p:txBody>
          <a:bodyPr>
            <a:normAutofit/>
          </a:bodyPr>
          <a:lstStyle/>
          <a:p>
            <a:pPr algn="ctr"/>
            <a:r>
              <a:rPr lang="en-US" dirty="0"/>
              <a:t>Problem: What data do we need in high-res?</a:t>
            </a:r>
          </a:p>
        </p:txBody>
      </p:sp>
      <p:sp>
        <p:nvSpPr>
          <p:cNvPr id="2" name="TextBox 1">
            <a:extLst>
              <a:ext uri="{FF2B5EF4-FFF2-40B4-BE49-F238E27FC236}">
                <a16:creationId xmlns:a16="http://schemas.microsoft.com/office/drawing/2014/main" id="{E594BBC3-B8E1-CF94-DD55-D16FDA8B59C0}"/>
              </a:ext>
            </a:extLst>
          </p:cNvPr>
          <p:cNvSpPr txBox="1"/>
          <p:nvPr/>
        </p:nvSpPr>
        <p:spPr>
          <a:xfrm>
            <a:off x="5857731" y="1955452"/>
            <a:ext cx="5030847" cy="3539430"/>
          </a:xfrm>
          <a:prstGeom prst="rect">
            <a:avLst/>
          </a:prstGeom>
          <a:noFill/>
        </p:spPr>
        <p:txBody>
          <a:bodyPr wrap="square" rtlCol="0">
            <a:spAutoFit/>
          </a:bodyPr>
          <a:lstStyle/>
          <a:p>
            <a:pPr algn="l"/>
            <a:r>
              <a:rPr lang="en-US" sz="1600" b="1" i="0" u="none" strike="noStrike" dirty="0">
                <a:solidFill>
                  <a:srgbClr val="000000"/>
                </a:solidFill>
                <a:effectLst/>
              </a:rPr>
              <a:t>Plot (b):</a:t>
            </a:r>
            <a:r>
              <a:rPr lang="en-US" sz="1600" b="0" i="0" u="none" strike="noStrike" dirty="0">
                <a:solidFill>
                  <a:srgbClr val="000000"/>
                </a:solidFill>
                <a:effectLst/>
              </a:rPr>
              <a:t> Zoom-in on the red-shaded interval from (a).</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Resolution Difference:</a:t>
            </a:r>
            <a:endParaRPr lang="en-US" sz="1600" b="0" i="0" u="none" strike="noStrike" dirty="0">
              <a:solidFill>
                <a:srgbClr val="000000"/>
              </a:solidFill>
              <a:effectLst/>
            </a:endParaRPr>
          </a:p>
          <a:p>
            <a:pPr marL="742950" lvl="1" indent="-285750" algn="l">
              <a:buFont typeface="Arial" panose="020B0604020202020204" pitchFamily="34" charset="0"/>
              <a:buChar char="•"/>
            </a:pPr>
            <a:r>
              <a:rPr lang="en-US" sz="1600" b="1" i="0" u="none" strike="noStrike" dirty="0">
                <a:solidFill>
                  <a:srgbClr val="000000"/>
                </a:solidFill>
                <a:effectLst/>
              </a:rPr>
              <a:t>Burst Data (b):</a:t>
            </a:r>
            <a:r>
              <a:rPr lang="en-US" sz="1600" b="0" i="0" u="none" strike="noStrike" dirty="0">
                <a:solidFill>
                  <a:srgbClr val="000000"/>
                </a:solidFill>
                <a:effectLst/>
              </a:rPr>
              <a:t> 0.15 seconds (high resolution)</a:t>
            </a:r>
          </a:p>
          <a:p>
            <a:pPr marL="742950" lvl="1" indent="-285750" algn="l">
              <a:buFont typeface="Arial" panose="020B0604020202020204" pitchFamily="34" charset="0"/>
              <a:buChar char="•"/>
            </a:pPr>
            <a:r>
              <a:rPr lang="en-US" sz="1600" b="1" i="0" u="none" strike="noStrike" dirty="0">
                <a:solidFill>
                  <a:srgbClr val="000000"/>
                </a:solidFill>
                <a:effectLst/>
              </a:rPr>
              <a:t>Survey Data (a):</a:t>
            </a:r>
            <a:r>
              <a:rPr lang="en-US" sz="1600" b="0" i="0" u="none" strike="noStrike" dirty="0">
                <a:solidFill>
                  <a:srgbClr val="000000"/>
                </a:solidFill>
                <a:effectLst/>
              </a:rPr>
              <a:t> 4.5 seconds</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Challenge:</a:t>
            </a:r>
            <a:endParaRPr lang="en-US" sz="1600" b="0" i="0" u="none" strike="noStrike" dirty="0">
              <a:solidFill>
                <a:srgbClr val="000000"/>
              </a:solidFill>
              <a:effectLst/>
            </a:endParaRPr>
          </a:p>
          <a:p>
            <a:pPr algn="l"/>
            <a:r>
              <a:rPr lang="en-US" sz="1600" b="0" i="0" u="none" strike="noStrike" dirty="0">
                <a:solidFill>
                  <a:srgbClr val="000000"/>
                </a:solidFill>
                <a:effectLst/>
              </a:rPr>
              <a:t>Downlinking everything is not feasible. Prioritization is key.</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Solution:</a:t>
            </a:r>
            <a:endParaRPr lang="en-US" sz="1600" b="0" i="0" u="none" strike="noStrike" dirty="0">
              <a:solidFill>
                <a:srgbClr val="000000"/>
              </a:solidFill>
              <a:effectLst/>
            </a:endParaRPr>
          </a:p>
          <a:p>
            <a:pPr algn="l"/>
            <a:r>
              <a:rPr lang="en-US" sz="1600" b="0" i="0" u="none" strike="noStrike" dirty="0">
                <a:solidFill>
                  <a:srgbClr val="000000"/>
                </a:solidFill>
                <a:effectLst/>
              </a:rPr>
              <a:t>Scientists-In-The-Loop (SITLs) handle prioritization manually.</a:t>
            </a:r>
          </a:p>
        </p:txBody>
      </p:sp>
      <p:grpSp>
        <p:nvGrpSpPr>
          <p:cNvPr id="5" name="Group 4">
            <a:extLst>
              <a:ext uri="{FF2B5EF4-FFF2-40B4-BE49-F238E27FC236}">
                <a16:creationId xmlns:a16="http://schemas.microsoft.com/office/drawing/2014/main" id="{90472094-9386-A340-F6ED-EAB7EE4D1FB5}"/>
              </a:ext>
            </a:extLst>
          </p:cNvPr>
          <p:cNvGrpSpPr/>
          <p:nvPr/>
        </p:nvGrpSpPr>
        <p:grpSpPr>
          <a:xfrm>
            <a:off x="1576734" y="2297093"/>
            <a:ext cx="2969742" cy="654828"/>
            <a:chOff x="8826782" y="2766862"/>
            <a:chExt cx="3056791" cy="625686"/>
          </a:xfrm>
        </p:grpSpPr>
        <p:pic>
          <p:nvPicPr>
            <p:cNvPr id="6" name="Picture 5">
              <a:extLst>
                <a:ext uri="{FF2B5EF4-FFF2-40B4-BE49-F238E27FC236}">
                  <a16:creationId xmlns:a16="http://schemas.microsoft.com/office/drawing/2014/main" id="{6A78890D-06D6-AAA4-CE8B-74A19DC108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6782" y="2766862"/>
              <a:ext cx="3056791" cy="625686"/>
            </a:xfrm>
            <a:prstGeom prst="rect">
              <a:avLst/>
            </a:prstGeom>
          </p:spPr>
        </p:pic>
        <p:sp>
          <p:nvSpPr>
            <p:cNvPr id="7" name="Rectangle 6">
              <a:extLst>
                <a:ext uri="{FF2B5EF4-FFF2-40B4-BE49-F238E27FC236}">
                  <a16:creationId xmlns:a16="http://schemas.microsoft.com/office/drawing/2014/main" id="{FE2A5956-54C3-AB71-0118-21576B53FB42}"/>
                </a:ext>
              </a:extLst>
            </p:cNvPr>
            <p:cNvSpPr/>
            <p:nvPr/>
          </p:nvSpPr>
          <p:spPr>
            <a:xfrm>
              <a:off x="10533287" y="2798233"/>
              <a:ext cx="241946" cy="554568"/>
            </a:xfrm>
            <a:prstGeom prst="rect">
              <a:avLst/>
            </a:prstGeom>
            <a:solidFill>
              <a:srgbClr val="FF3B3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6A27E9C-10CA-CFFA-DF80-DA2C41FE7A83}"/>
              </a:ext>
            </a:extLst>
          </p:cNvPr>
          <p:cNvGrpSpPr/>
          <p:nvPr/>
        </p:nvGrpSpPr>
        <p:grpSpPr>
          <a:xfrm>
            <a:off x="1442720" y="4416391"/>
            <a:ext cx="3103756" cy="678131"/>
            <a:chOff x="8913830" y="4471862"/>
            <a:chExt cx="2882693" cy="629832"/>
          </a:xfrm>
        </p:grpSpPr>
        <p:pic>
          <p:nvPicPr>
            <p:cNvPr id="9" name="Picture 8">
              <a:extLst>
                <a:ext uri="{FF2B5EF4-FFF2-40B4-BE49-F238E27FC236}">
                  <a16:creationId xmlns:a16="http://schemas.microsoft.com/office/drawing/2014/main" id="{C54D8B00-2E6E-967B-5783-C8AA6016EA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13830" y="4471862"/>
              <a:ext cx="2882693" cy="629832"/>
            </a:xfrm>
            <a:prstGeom prst="rect">
              <a:avLst/>
            </a:prstGeom>
          </p:spPr>
        </p:pic>
        <p:sp>
          <p:nvSpPr>
            <p:cNvPr id="10" name="Rectangle 9">
              <a:extLst>
                <a:ext uri="{FF2B5EF4-FFF2-40B4-BE49-F238E27FC236}">
                  <a16:creationId xmlns:a16="http://schemas.microsoft.com/office/drawing/2014/main" id="{55D78ADE-D9FA-A8F7-FC42-40F47B6DAFEB}"/>
                </a:ext>
              </a:extLst>
            </p:cNvPr>
            <p:cNvSpPr/>
            <p:nvPr/>
          </p:nvSpPr>
          <p:spPr>
            <a:xfrm>
              <a:off x="9596437" y="4547126"/>
              <a:ext cx="1922463" cy="472549"/>
            </a:xfrm>
            <a:prstGeom prst="rect">
              <a:avLst/>
            </a:prstGeom>
            <a:solidFill>
              <a:srgbClr val="FF3B3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A79FC97-F0E8-84D6-0C6A-9389AD53DFD4}"/>
              </a:ext>
            </a:extLst>
          </p:cNvPr>
          <p:cNvSpPr txBox="1"/>
          <p:nvPr/>
        </p:nvSpPr>
        <p:spPr>
          <a:xfrm flipH="1">
            <a:off x="1587042" y="2028021"/>
            <a:ext cx="493562" cy="369332"/>
          </a:xfrm>
          <a:prstGeom prst="rect">
            <a:avLst/>
          </a:prstGeom>
          <a:noFill/>
        </p:spPr>
        <p:txBody>
          <a:bodyPr wrap="square" rtlCol="0">
            <a:spAutoFit/>
          </a:bodyPr>
          <a:lstStyle/>
          <a:p>
            <a:r>
              <a:rPr lang="en-US" b="1" dirty="0">
                <a:solidFill>
                  <a:srgbClr val="000000"/>
                </a:solidFill>
              </a:rPr>
              <a:t>(a)</a:t>
            </a:r>
          </a:p>
        </p:txBody>
      </p:sp>
      <p:sp>
        <p:nvSpPr>
          <p:cNvPr id="12" name="TextBox 11">
            <a:extLst>
              <a:ext uri="{FF2B5EF4-FFF2-40B4-BE49-F238E27FC236}">
                <a16:creationId xmlns:a16="http://schemas.microsoft.com/office/drawing/2014/main" id="{EBE58D13-02E9-4A12-1E3D-5B7111A4B552}"/>
              </a:ext>
            </a:extLst>
          </p:cNvPr>
          <p:cNvSpPr txBox="1"/>
          <p:nvPr/>
        </p:nvSpPr>
        <p:spPr>
          <a:xfrm flipH="1">
            <a:off x="1547300" y="4185692"/>
            <a:ext cx="573047" cy="369332"/>
          </a:xfrm>
          <a:prstGeom prst="rect">
            <a:avLst/>
          </a:prstGeom>
          <a:noFill/>
        </p:spPr>
        <p:txBody>
          <a:bodyPr wrap="square" rtlCol="0">
            <a:spAutoFit/>
          </a:bodyPr>
          <a:lstStyle/>
          <a:p>
            <a:r>
              <a:rPr lang="en-US" b="1" dirty="0">
                <a:solidFill>
                  <a:srgbClr val="000000"/>
                </a:solidFill>
              </a:rPr>
              <a:t>(b)</a:t>
            </a:r>
          </a:p>
        </p:txBody>
      </p:sp>
      <p:cxnSp>
        <p:nvCxnSpPr>
          <p:cNvPr id="13" name="Straight Arrow Connector 12">
            <a:extLst>
              <a:ext uri="{FF2B5EF4-FFF2-40B4-BE49-F238E27FC236}">
                <a16:creationId xmlns:a16="http://schemas.microsoft.com/office/drawing/2014/main" id="{0C06E54C-585B-4822-4769-5E315C832766}"/>
              </a:ext>
            </a:extLst>
          </p:cNvPr>
          <p:cNvCxnSpPr>
            <a:cxnSpLocks/>
          </p:cNvCxnSpPr>
          <p:nvPr/>
        </p:nvCxnSpPr>
        <p:spPr>
          <a:xfrm flipH="1">
            <a:off x="3234642" y="3032957"/>
            <a:ext cx="5584" cy="12337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92FA9C-C7ED-0C44-2EEE-A1D7B1E49F03}"/>
              </a:ext>
            </a:extLst>
          </p:cNvPr>
          <p:cNvSpPr txBox="1"/>
          <p:nvPr/>
        </p:nvSpPr>
        <p:spPr>
          <a:xfrm>
            <a:off x="1972239" y="1994738"/>
            <a:ext cx="2839239" cy="369332"/>
          </a:xfrm>
          <a:prstGeom prst="rect">
            <a:avLst/>
          </a:prstGeom>
          <a:noFill/>
        </p:spPr>
        <p:txBody>
          <a:bodyPr wrap="none" rtlCol="0">
            <a:spAutoFit/>
          </a:bodyPr>
          <a:lstStyle/>
          <a:p>
            <a:r>
              <a:rPr lang="en-US" dirty="0">
                <a:solidFill>
                  <a:srgbClr val="0005FF"/>
                </a:solidFill>
              </a:rPr>
              <a:t>Always available (low res)</a:t>
            </a:r>
          </a:p>
        </p:txBody>
      </p:sp>
      <p:sp>
        <p:nvSpPr>
          <p:cNvPr id="15" name="TextBox 14">
            <a:extLst>
              <a:ext uri="{FF2B5EF4-FFF2-40B4-BE49-F238E27FC236}">
                <a16:creationId xmlns:a16="http://schemas.microsoft.com/office/drawing/2014/main" id="{950691C0-8E4B-5CF5-A3AC-9BEDE8B19DD7}"/>
              </a:ext>
            </a:extLst>
          </p:cNvPr>
          <p:cNvSpPr txBox="1"/>
          <p:nvPr/>
        </p:nvSpPr>
        <p:spPr>
          <a:xfrm>
            <a:off x="1972238" y="4178642"/>
            <a:ext cx="2768707" cy="369332"/>
          </a:xfrm>
          <a:prstGeom prst="rect">
            <a:avLst/>
          </a:prstGeom>
          <a:noFill/>
        </p:spPr>
        <p:txBody>
          <a:bodyPr wrap="none" rtlCol="0">
            <a:spAutoFit/>
          </a:bodyPr>
          <a:lstStyle/>
          <a:p>
            <a:r>
              <a:rPr lang="en-US" dirty="0">
                <a:solidFill>
                  <a:srgbClr val="0005FF"/>
                </a:solidFill>
              </a:rPr>
              <a:t>&lt;1% of dataset (high res)</a:t>
            </a:r>
          </a:p>
        </p:txBody>
      </p:sp>
    </p:spTree>
    <p:extLst>
      <p:ext uri="{BB962C8B-B14F-4D97-AF65-F5344CB8AC3E}">
        <p14:creationId xmlns:p14="http://schemas.microsoft.com/office/powerpoint/2010/main" val="19383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50A5F-E34E-3141-1CCE-43AA12115E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2FEC3C-3E28-9939-A0D0-FBB9BAD1D8BB}"/>
              </a:ext>
            </a:extLst>
          </p:cNvPr>
          <p:cNvSpPr>
            <a:spLocks noGrp="1"/>
          </p:cNvSpPr>
          <p:nvPr>
            <p:ph type="title"/>
          </p:nvPr>
        </p:nvSpPr>
        <p:spPr>
          <a:xfrm>
            <a:off x="-512844" y="224718"/>
            <a:ext cx="11041200" cy="494003"/>
          </a:xfrm>
        </p:spPr>
        <p:txBody>
          <a:bodyPr>
            <a:normAutofit/>
          </a:bodyPr>
          <a:lstStyle/>
          <a:p>
            <a:pPr algn="ctr"/>
            <a:r>
              <a:rPr lang="en-US" dirty="0"/>
              <a:t>Solution: LSTM Burst data selection</a:t>
            </a:r>
          </a:p>
        </p:txBody>
      </p:sp>
      <p:pic>
        <p:nvPicPr>
          <p:cNvPr id="5124" name="Picture 4">
            <a:extLst>
              <a:ext uri="{FF2B5EF4-FFF2-40B4-BE49-F238E27FC236}">
                <a16:creationId xmlns:a16="http://schemas.microsoft.com/office/drawing/2014/main" id="{3C75FDD0-4F39-4348-0878-620691439FA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26401" y="1115122"/>
            <a:ext cx="2656468" cy="51295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B56348-4447-CD29-FEDA-C0BD25CCA79B}"/>
              </a:ext>
            </a:extLst>
          </p:cNvPr>
          <p:cNvSpPr txBox="1"/>
          <p:nvPr/>
        </p:nvSpPr>
        <p:spPr>
          <a:xfrm>
            <a:off x="10549054" y="4482790"/>
            <a:ext cx="1276311" cy="323165"/>
          </a:xfrm>
          <a:prstGeom prst="rect">
            <a:avLst/>
          </a:prstGeom>
          <a:noFill/>
        </p:spPr>
        <p:txBody>
          <a:bodyPr wrap="none" rtlCol="0">
            <a:spAutoFit/>
          </a:bodyPr>
          <a:lstStyle/>
          <a:p>
            <a:r>
              <a:rPr lang="en-US" sz="1500" dirty="0">
                <a:solidFill>
                  <a:srgbClr val="FF0000"/>
                </a:solidFill>
              </a:rPr>
              <a:t>LSTM model</a:t>
            </a:r>
          </a:p>
        </p:txBody>
      </p:sp>
      <p:sp>
        <p:nvSpPr>
          <p:cNvPr id="3" name="TextBox 2">
            <a:extLst>
              <a:ext uri="{FF2B5EF4-FFF2-40B4-BE49-F238E27FC236}">
                <a16:creationId xmlns:a16="http://schemas.microsoft.com/office/drawing/2014/main" id="{6B56830A-9CB0-B4C1-12EE-8AB55D064904}"/>
              </a:ext>
            </a:extLst>
          </p:cNvPr>
          <p:cNvSpPr txBox="1"/>
          <p:nvPr/>
        </p:nvSpPr>
        <p:spPr>
          <a:xfrm>
            <a:off x="10549054" y="5081538"/>
            <a:ext cx="1632178" cy="323165"/>
          </a:xfrm>
          <a:prstGeom prst="rect">
            <a:avLst/>
          </a:prstGeom>
          <a:noFill/>
        </p:spPr>
        <p:txBody>
          <a:bodyPr wrap="none" rtlCol="0">
            <a:spAutoFit/>
          </a:bodyPr>
          <a:lstStyle/>
          <a:p>
            <a:r>
              <a:rPr lang="en-US" sz="1500" dirty="0">
                <a:solidFill>
                  <a:srgbClr val="0005FF"/>
                </a:solidFill>
              </a:rPr>
              <a:t>Manual selection</a:t>
            </a:r>
          </a:p>
        </p:txBody>
      </p:sp>
      <p:sp>
        <p:nvSpPr>
          <p:cNvPr id="6" name="TextBox 5">
            <a:extLst>
              <a:ext uri="{FF2B5EF4-FFF2-40B4-BE49-F238E27FC236}">
                <a16:creationId xmlns:a16="http://schemas.microsoft.com/office/drawing/2014/main" id="{FB262573-16DB-00A8-F3C2-04E62FBEE35B}"/>
              </a:ext>
            </a:extLst>
          </p:cNvPr>
          <p:cNvSpPr txBox="1"/>
          <p:nvPr/>
        </p:nvSpPr>
        <p:spPr>
          <a:xfrm>
            <a:off x="2768290" y="6266985"/>
            <a:ext cx="6161048" cy="323165"/>
          </a:xfrm>
          <a:prstGeom prst="rect">
            <a:avLst/>
          </a:prstGeom>
          <a:noFill/>
        </p:spPr>
        <p:txBody>
          <a:bodyPr wrap="square">
            <a:spAutoFit/>
          </a:bodyPr>
          <a:lstStyle/>
          <a:p>
            <a:r>
              <a:rPr lang="en-US" sz="1500" b="0" i="0" u="none" strike="noStrike" dirty="0">
                <a:solidFill>
                  <a:srgbClr val="282828"/>
                </a:solidFill>
                <a:effectLst/>
                <a:latin typeface="Arial" panose="020B0604020202020204" pitchFamily="34" charset="0"/>
                <a:cs typeface="Arial" panose="020B0604020202020204" pitchFamily="34" charset="0"/>
              </a:rPr>
              <a:t> GLS MP model has selected 78% of SITL-identified MP crossings</a:t>
            </a:r>
            <a:endParaRPr lang="en-US" sz="15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8FF8BEE-2C0C-12EA-9A94-0AFE640AC094}"/>
              </a:ext>
            </a:extLst>
          </p:cNvPr>
          <p:cNvSpPr txBox="1"/>
          <p:nvPr/>
        </p:nvSpPr>
        <p:spPr>
          <a:xfrm>
            <a:off x="11187209" y="6373964"/>
            <a:ext cx="1037993" cy="276999"/>
          </a:xfrm>
          <a:prstGeom prst="rect">
            <a:avLst/>
          </a:prstGeom>
          <a:noFill/>
        </p:spPr>
        <p:txBody>
          <a:bodyPr wrap="square">
            <a:spAutoFit/>
          </a:bodyPr>
          <a:lstStyle/>
          <a:p>
            <a:r>
              <a:rPr lang="en-US" sz="1200" b="0" i="0" u="none" strike="noStrike" dirty="0">
                <a:solidFill>
                  <a:srgbClr val="282828"/>
                </a:solidFill>
                <a:effectLst/>
                <a:latin typeface="Arial" panose="020B0604020202020204" pitchFamily="34" charset="0"/>
                <a:cs typeface="Arial" panose="020B0604020202020204" pitchFamily="34" charset="0"/>
              </a:rPr>
              <a:t>Argall+2020</a:t>
            </a:r>
            <a:endParaRPr lang="en-US" sz="1200" dirty="0">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74A6C562-13E1-9A01-DDD6-BA390EE9960E}"/>
              </a:ext>
            </a:extLst>
          </p:cNvPr>
          <p:cNvCxnSpPr>
            <a:cxnSpLocks/>
          </p:cNvCxnSpPr>
          <p:nvPr/>
        </p:nvCxnSpPr>
        <p:spPr>
          <a:xfrm flipH="1">
            <a:off x="10002981" y="1055890"/>
            <a:ext cx="778024" cy="494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DC9C920-4776-7D9C-25D1-EC37CF68140D}"/>
              </a:ext>
            </a:extLst>
          </p:cNvPr>
          <p:cNvCxnSpPr/>
          <p:nvPr/>
        </p:nvCxnSpPr>
        <p:spPr>
          <a:xfrm flipH="1">
            <a:off x="9266381" y="608924"/>
            <a:ext cx="30480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DD1C05-0138-C0D8-D6DC-A9141A3F9BBC}"/>
              </a:ext>
            </a:extLst>
          </p:cNvPr>
          <p:cNvSpPr txBox="1"/>
          <p:nvPr/>
        </p:nvSpPr>
        <p:spPr>
          <a:xfrm>
            <a:off x="8753511" y="286200"/>
            <a:ext cx="1774845" cy="369332"/>
          </a:xfrm>
          <a:prstGeom prst="rect">
            <a:avLst/>
          </a:prstGeom>
          <a:noFill/>
        </p:spPr>
        <p:txBody>
          <a:bodyPr wrap="none" rtlCol="0">
            <a:spAutoFit/>
          </a:bodyPr>
          <a:lstStyle/>
          <a:p>
            <a:r>
              <a:rPr lang="en-US" dirty="0">
                <a:solidFill>
                  <a:srgbClr val="000000"/>
                </a:solidFill>
              </a:rPr>
              <a:t>Magnetosheath</a:t>
            </a:r>
          </a:p>
        </p:txBody>
      </p:sp>
      <p:sp>
        <p:nvSpPr>
          <p:cNvPr id="15" name="TextBox 14">
            <a:extLst>
              <a:ext uri="{FF2B5EF4-FFF2-40B4-BE49-F238E27FC236}">
                <a16:creationId xmlns:a16="http://schemas.microsoft.com/office/drawing/2014/main" id="{2E5D6DE5-05A2-23EB-3EDE-BDDE73432FEE}"/>
              </a:ext>
            </a:extLst>
          </p:cNvPr>
          <p:cNvSpPr txBox="1"/>
          <p:nvPr/>
        </p:nvSpPr>
        <p:spPr>
          <a:xfrm>
            <a:off x="10343427" y="687148"/>
            <a:ext cx="1787669" cy="369332"/>
          </a:xfrm>
          <a:prstGeom prst="rect">
            <a:avLst/>
          </a:prstGeom>
          <a:noFill/>
        </p:spPr>
        <p:txBody>
          <a:bodyPr wrap="none" rtlCol="0">
            <a:spAutoFit/>
          </a:bodyPr>
          <a:lstStyle/>
          <a:p>
            <a:r>
              <a:rPr lang="en-US" dirty="0">
                <a:solidFill>
                  <a:srgbClr val="000000"/>
                </a:solidFill>
              </a:rPr>
              <a:t>Magnetosphere</a:t>
            </a:r>
          </a:p>
        </p:txBody>
      </p:sp>
      <p:pic>
        <p:nvPicPr>
          <p:cNvPr id="2050" name="Picture 2">
            <a:extLst>
              <a:ext uri="{FF2B5EF4-FFF2-40B4-BE49-F238E27FC236}">
                <a16:creationId xmlns:a16="http://schemas.microsoft.com/office/drawing/2014/main" id="{FEDD7FAE-7096-E0BC-E82C-184E6F6EEF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49843" y="1066124"/>
            <a:ext cx="3831513" cy="488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900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F5E39-4B61-F7F9-6151-7FCA6A34C6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09B9AC-C877-F2D6-3BA7-D221F01924B1}"/>
              </a:ext>
            </a:extLst>
          </p:cNvPr>
          <p:cNvSpPr>
            <a:spLocks noGrp="1"/>
          </p:cNvSpPr>
          <p:nvPr>
            <p:ph type="title"/>
          </p:nvPr>
        </p:nvSpPr>
        <p:spPr>
          <a:xfrm>
            <a:off x="576000" y="207037"/>
            <a:ext cx="11041200" cy="494003"/>
          </a:xfrm>
        </p:spPr>
        <p:txBody>
          <a:bodyPr>
            <a:normAutofit fontScale="90000"/>
          </a:bodyPr>
          <a:lstStyle/>
          <a:p>
            <a:pPr algn="ctr"/>
            <a:r>
              <a:rPr lang="en-US" dirty="0"/>
              <a:t>Problem: Can we create synthetic data from SC conjunctions?</a:t>
            </a:r>
          </a:p>
        </p:txBody>
      </p:sp>
      <p:sp>
        <p:nvSpPr>
          <p:cNvPr id="2" name="Arc 1">
            <a:extLst>
              <a:ext uri="{FF2B5EF4-FFF2-40B4-BE49-F238E27FC236}">
                <a16:creationId xmlns:a16="http://schemas.microsoft.com/office/drawing/2014/main" id="{E7610DCC-4298-66A5-580F-3726AC6EF6AA}"/>
              </a:ext>
            </a:extLst>
          </p:cNvPr>
          <p:cNvSpPr/>
          <p:nvPr/>
        </p:nvSpPr>
        <p:spPr>
          <a:xfrm flipH="1">
            <a:off x="1657816" y="1696720"/>
            <a:ext cx="6258560" cy="3464560"/>
          </a:xfrm>
          <a:prstGeom prst="arc">
            <a:avLst>
              <a:gd name="adj1" fmla="val 16207070"/>
              <a:gd name="adj2" fmla="val 5416960"/>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3" name="Arc 2">
            <a:extLst>
              <a:ext uri="{FF2B5EF4-FFF2-40B4-BE49-F238E27FC236}">
                <a16:creationId xmlns:a16="http://schemas.microsoft.com/office/drawing/2014/main" id="{8D7A825A-F278-CC63-C811-EB4D21128590}"/>
              </a:ext>
            </a:extLst>
          </p:cNvPr>
          <p:cNvSpPr/>
          <p:nvPr/>
        </p:nvSpPr>
        <p:spPr>
          <a:xfrm flipH="1">
            <a:off x="2760176" y="2275840"/>
            <a:ext cx="6898640" cy="2179320"/>
          </a:xfrm>
          <a:prstGeom prst="arc">
            <a:avLst>
              <a:gd name="adj1" fmla="val 19290334"/>
              <a:gd name="adj2" fmla="val 2329708"/>
            </a:avLst>
          </a:prstGeom>
          <a:ln w="19050">
            <a:solidFill>
              <a:srgbClr val="00B050"/>
            </a:solidFill>
            <a:prstDash val="sysDot"/>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sv-SE"/>
          </a:p>
        </p:txBody>
      </p:sp>
      <p:sp>
        <p:nvSpPr>
          <p:cNvPr id="5" name="TextBox 4">
            <a:extLst>
              <a:ext uri="{FF2B5EF4-FFF2-40B4-BE49-F238E27FC236}">
                <a16:creationId xmlns:a16="http://schemas.microsoft.com/office/drawing/2014/main" id="{0A9E5A31-CF71-6804-2EB5-6091D59EEEFE}"/>
              </a:ext>
            </a:extLst>
          </p:cNvPr>
          <p:cNvSpPr txBox="1"/>
          <p:nvPr/>
        </p:nvSpPr>
        <p:spPr>
          <a:xfrm>
            <a:off x="3877482" y="2059110"/>
            <a:ext cx="1192955" cy="307777"/>
          </a:xfrm>
          <a:prstGeom prst="rect">
            <a:avLst/>
          </a:prstGeom>
          <a:noFill/>
        </p:spPr>
        <p:txBody>
          <a:bodyPr wrap="none" rtlCol="0">
            <a:spAutoFit/>
          </a:bodyPr>
          <a:lstStyle/>
          <a:p>
            <a:r>
              <a:rPr lang="en-US" sz="1400" dirty="0">
                <a:solidFill>
                  <a:srgbClr val="00B050"/>
                </a:solidFill>
                <a:latin typeface="Garamond" panose="02020404030301010803" pitchFamily="18" charset="0"/>
              </a:rPr>
              <a:t>Magnetopause</a:t>
            </a:r>
            <a:endParaRPr lang="sv-SE" sz="1400" dirty="0">
              <a:solidFill>
                <a:srgbClr val="00B050"/>
              </a:solidFill>
              <a:latin typeface="Garamond" panose="02020404030301010803" pitchFamily="18" charset="0"/>
            </a:endParaRPr>
          </a:p>
        </p:txBody>
      </p:sp>
      <p:sp>
        <p:nvSpPr>
          <p:cNvPr id="6" name="TextBox 5">
            <a:extLst>
              <a:ext uri="{FF2B5EF4-FFF2-40B4-BE49-F238E27FC236}">
                <a16:creationId xmlns:a16="http://schemas.microsoft.com/office/drawing/2014/main" id="{EA7EBB1F-EFF8-F83F-AAD6-3BDFC00E3799}"/>
              </a:ext>
            </a:extLst>
          </p:cNvPr>
          <p:cNvSpPr txBox="1"/>
          <p:nvPr/>
        </p:nvSpPr>
        <p:spPr>
          <a:xfrm>
            <a:off x="4439357" y="3050279"/>
            <a:ext cx="584199"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Earth</a:t>
            </a:r>
            <a:endParaRPr lang="sv-SE" sz="1400" dirty="0">
              <a:solidFill>
                <a:srgbClr val="000000"/>
              </a:solidFill>
              <a:latin typeface="Garamond" panose="02020404030301010803" pitchFamily="18" charset="0"/>
            </a:endParaRPr>
          </a:p>
        </p:txBody>
      </p:sp>
      <p:sp>
        <p:nvSpPr>
          <p:cNvPr id="7" name="TextBox 6">
            <a:extLst>
              <a:ext uri="{FF2B5EF4-FFF2-40B4-BE49-F238E27FC236}">
                <a16:creationId xmlns:a16="http://schemas.microsoft.com/office/drawing/2014/main" id="{93FE86F2-22FA-40C7-DA09-D91B1E46CA28}"/>
              </a:ext>
            </a:extLst>
          </p:cNvPr>
          <p:cNvSpPr txBox="1"/>
          <p:nvPr/>
        </p:nvSpPr>
        <p:spPr>
          <a:xfrm>
            <a:off x="872311" y="3066788"/>
            <a:ext cx="433132" cy="276999"/>
          </a:xfrm>
          <a:prstGeom prst="rect">
            <a:avLst/>
          </a:prstGeom>
          <a:noFill/>
        </p:spPr>
        <p:txBody>
          <a:bodyPr wrap="none" rtlCol="0">
            <a:spAutoFit/>
          </a:bodyPr>
          <a:lstStyle/>
          <a:p>
            <a:r>
              <a:rPr lang="en-US" sz="1200" dirty="0">
                <a:solidFill>
                  <a:srgbClr val="000000"/>
                </a:solidFill>
              </a:rPr>
              <a:t>SW</a:t>
            </a:r>
            <a:endParaRPr lang="sv-SE" sz="1200" dirty="0">
              <a:solidFill>
                <a:srgbClr val="000000"/>
              </a:solidFill>
            </a:endParaRPr>
          </a:p>
        </p:txBody>
      </p:sp>
      <p:sp>
        <p:nvSpPr>
          <p:cNvPr id="8" name="TextBox 7">
            <a:extLst>
              <a:ext uri="{FF2B5EF4-FFF2-40B4-BE49-F238E27FC236}">
                <a16:creationId xmlns:a16="http://schemas.microsoft.com/office/drawing/2014/main" id="{DA64C628-CFFA-C6AA-ECDA-815C09B7F9A6}"/>
              </a:ext>
            </a:extLst>
          </p:cNvPr>
          <p:cNvSpPr txBox="1"/>
          <p:nvPr/>
        </p:nvSpPr>
        <p:spPr>
          <a:xfrm>
            <a:off x="2109017" y="3066789"/>
            <a:ext cx="526106" cy="276999"/>
          </a:xfrm>
          <a:prstGeom prst="rect">
            <a:avLst/>
          </a:prstGeom>
          <a:noFill/>
        </p:spPr>
        <p:txBody>
          <a:bodyPr wrap="none" rtlCol="0">
            <a:spAutoFit/>
          </a:bodyPr>
          <a:lstStyle/>
          <a:p>
            <a:r>
              <a:rPr lang="en-US" sz="1200" dirty="0">
                <a:solidFill>
                  <a:srgbClr val="000000"/>
                </a:solidFill>
              </a:rPr>
              <a:t>MSH</a:t>
            </a:r>
            <a:endParaRPr lang="sv-SE" sz="1200" dirty="0">
              <a:solidFill>
                <a:srgbClr val="000000"/>
              </a:solidFill>
            </a:endParaRPr>
          </a:p>
        </p:txBody>
      </p:sp>
      <p:cxnSp>
        <p:nvCxnSpPr>
          <p:cNvPr id="9" name="Straight Arrow Connector 8">
            <a:extLst>
              <a:ext uri="{FF2B5EF4-FFF2-40B4-BE49-F238E27FC236}">
                <a16:creationId xmlns:a16="http://schemas.microsoft.com/office/drawing/2014/main" id="{DEBBA41F-7E9F-C14E-16F9-5FC6124DAE61}"/>
              </a:ext>
            </a:extLst>
          </p:cNvPr>
          <p:cNvCxnSpPr>
            <a:stCxn id="7" idx="3"/>
            <a:endCxn id="8" idx="1"/>
          </p:cNvCxnSpPr>
          <p:nvPr/>
        </p:nvCxnSpPr>
        <p:spPr>
          <a:xfrm>
            <a:off x="1305443" y="3205288"/>
            <a:ext cx="803574" cy="1"/>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5FB4696-C96F-A492-7209-2D2D74C8D601}"/>
              </a:ext>
            </a:extLst>
          </p:cNvPr>
          <p:cNvSpPr txBox="1"/>
          <p:nvPr/>
        </p:nvSpPr>
        <p:spPr>
          <a:xfrm>
            <a:off x="1431288" y="3548284"/>
            <a:ext cx="184731" cy="369332"/>
          </a:xfrm>
          <a:prstGeom prst="rect">
            <a:avLst/>
          </a:prstGeom>
          <a:noFill/>
        </p:spPr>
        <p:txBody>
          <a:bodyPr wrap="none" rtlCol="0">
            <a:spAutoFit/>
          </a:bodyPr>
          <a:lstStyle/>
          <a:p>
            <a:endParaRPr lang="sv-SE" dirty="0"/>
          </a:p>
        </p:txBody>
      </p:sp>
      <p:sp>
        <p:nvSpPr>
          <p:cNvPr id="12" name="TextBox 11">
            <a:extLst>
              <a:ext uri="{FF2B5EF4-FFF2-40B4-BE49-F238E27FC236}">
                <a16:creationId xmlns:a16="http://schemas.microsoft.com/office/drawing/2014/main" id="{6F2CC913-E975-D26B-5A6D-77CE1CF7DC3B}"/>
              </a:ext>
            </a:extLst>
          </p:cNvPr>
          <p:cNvSpPr txBox="1"/>
          <p:nvPr/>
        </p:nvSpPr>
        <p:spPr>
          <a:xfrm>
            <a:off x="3654995" y="1415831"/>
            <a:ext cx="976614" cy="307777"/>
          </a:xfrm>
          <a:prstGeom prst="rect">
            <a:avLst/>
          </a:prstGeom>
          <a:noFill/>
        </p:spPr>
        <p:txBody>
          <a:bodyPr wrap="none" rtlCol="0">
            <a:spAutoFit/>
          </a:bodyPr>
          <a:lstStyle/>
          <a:p>
            <a:r>
              <a:rPr lang="en-US" sz="1400" dirty="0">
                <a:solidFill>
                  <a:srgbClr val="0070C0"/>
                </a:solidFill>
                <a:latin typeface="Garamond" panose="02020404030301010803" pitchFamily="18" charset="0"/>
              </a:rPr>
              <a:t>Bow Shock</a:t>
            </a:r>
            <a:endParaRPr lang="sv-SE" sz="1400" dirty="0">
              <a:solidFill>
                <a:srgbClr val="0070C0"/>
              </a:solidFill>
              <a:latin typeface="Garamond" panose="02020404030301010803" pitchFamily="18" charset="0"/>
            </a:endParaRPr>
          </a:p>
        </p:txBody>
      </p:sp>
      <p:pic>
        <p:nvPicPr>
          <p:cNvPr id="13" name="Picture 4" descr="ÎÏÎ¿ÏÎ­Î»ÎµÏÎ¼Î± ÎµÎ¹ÎºÏÎ½Î±Ï Î³Î¹Î± circle half black">
            <a:extLst>
              <a:ext uri="{FF2B5EF4-FFF2-40B4-BE49-F238E27FC236}">
                <a16:creationId xmlns:a16="http://schemas.microsoft.com/office/drawing/2014/main" id="{8E960E10-A537-8AAC-8935-66B44E6E627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45746" y="3229354"/>
            <a:ext cx="341422" cy="3414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rtificial neural network - Wikipedia">
            <a:extLst>
              <a:ext uri="{FF2B5EF4-FFF2-40B4-BE49-F238E27FC236}">
                <a16:creationId xmlns:a16="http://schemas.microsoft.com/office/drawing/2014/main" id="{05744AE8-6D92-0BE8-39A1-C7E2132F57F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89568" y="3400065"/>
            <a:ext cx="1635324" cy="19662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C4E830E-499A-DEC4-B958-030591095A15}"/>
              </a:ext>
            </a:extLst>
          </p:cNvPr>
          <p:cNvPicPr>
            <a:picLocks noChangeAspect="1"/>
          </p:cNvPicPr>
          <p:nvPr/>
        </p:nvPicPr>
        <p:blipFill>
          <a:blip r:embed="rId5"/>
          <a:stretch>
            <a:fillRect/>
          </a:stretch>
        </p:blipFill>
        <p:spPr>
          <a:xfrm>
            <a:off x="7282184" y="941876"/>
            <a:ext cx="4753264" cy="5257800"/>
          </a:xfrm>
          <a:prstGeom prst="rect">
            <a:avLst/>
          </a:prstGeom>
        </p:spPr>
      </p:pic>
      <p:cxnSp>
        <p:nvCxnSpPr>
          <p:cNvPr id="18" name="Straight Connector 17">
            <a:extLst>
              <a:ext uri="{FF2B5EF4-FFF2-40B4-BE49-F238E27FC236}">
                <a16:creationId xmlns:a16="http://schemas.microsoft.com/office/drawing/2014/main" id="{82692123-37DD-F692-E290-05A30302071A}"/>
              </a:ext>
            </a:extLst>
          </p:cNvPr>
          <p:cNvCxnSpPr>
            <a:cxnSpLocks/>
          </p:cNvCxnSpPr>
          <p:nvPr/>
        </p:nvCxnSpPr>
        <p:spPr>
          <a:xfrm>
            <a:off x="2812747" y="5489479"/>
            <a:ext cx="0" cy="112483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90BC39F-8E6E-C4AC-1850-F72BB8F026AC}"/>
              </a:ext>
            </a:extLst>
          </p:cNvPr>
          <p:cNvSpPr txBox="1"/>
          <p:nvPr/>
        </p:nvSpPr>
        <p:spPr>
          <a:xfrm>
            <a:off x="2109017" y="5728730"/>
            <a:ext cx="633507" cy="646331"/>
          </a:xfrm>
          <a:prstGeom prst="rect">
            <a:avLst/>
          </a:prstGeom>
          <a:noFill/>
        </p:spPr>
        <p:txBody>
          <a:bodyPr wrap="none" rtlCol="0">
            <a:spAutoFit/>
          </a:bodyPr>
          <a:lstStyle/>
          <a:p>
            <a:r>
              <a:rPr lang="en-US" dirty="0">
                <a:solidFill>
                  <a:srgbClr val="FF0000"/>
                </a:solidFill>
              </a:rPr>
              <a:t>SC1</a:t>
            </a:r>
          </a:p>
          <a:p>
            <a:r>
              <a:rPr lang="en-US" dirty="0">
                <a:solidFill>
                  <a:srgbClr val="FF0000"/>
                </a:solidFill>
              </a:rPr>
              <a:t>SW</a:t>
            </a:r>
          </a:p>
        </p:txBody>
      </p:sp>
      <p:sp>
        <p:nvSpPr>
          <p:cNvPr id="20" name="TextBox 19">
            <a:extLst>
              <a:ext uri="{FF2B5EF4-FFF2-40B4-BE49-F238E27FC236}">
                <a16:creationId xmlns:a16="http://schemas.microsoft.com/office/drawing/2014/main" id="{6D6CA1D5-1A3D-AE74-AEB0-C4F012F78A62}"/>
              </a:ext>
            </a:extLst>
          </p:cNvPr>
          <p:cNvSpPr txBox="1"/>
          <p:nvPr/>
        </p:nvSpPr>
        <p:spPr>
          <a:xfrm>
            <a:off x="2836011" y="5728730"/>
            <a:ext cx="697627" cy="646331"/>
          </a:xfrm>
          <a:prstGeom prst="rect">
            <a:avLst/>
          </a:prstGeom>
          <a:noFill/>
        </p:spPr>
        <p:txBody>
          <a:bodyPr wrap="none" rtlCol="0">
            <a:spAutoFit/>
          </a:bodyPr>
          <a:lstStyle/>
          <a:p>
            <a:r>
              <a:rPr lang="en-US" dirty="0">
                <a:solidFill>
                  <a:srgbClr val="0005FF"/>
                </a:solidFill>
              </a:rPr>
              <a:t>SC2</a:t>
            </a:r>
          </a:p>
          <a:p>
            <a:r>
              <a:rPr lang="en-US" dirty="0">
                <a:solidFill>
                  <a:srgbClr val="0005FF"/>
                </a:solidFill>
              </a:rPr>
              <a:t>MSH</a:t>
            </a:r>
          </a:p>
        </p:txBody>
      </p:sp>
      <p:sp>
        <p:nvSpPr>
          <p:cNvPr id="21" name="TextBox 20">
            <a:extLst>
              <a:ext uri="{FF2B5EF4-FFF2-40B4-BE49-F238E27FC236}">
                <a16:creationId xmlns:a16="http://schemas.microsoft.com/office/drawing/2014/main" id="{F3072A36-7032-701C-DE10-5468C617A3B4}"/>
              </a:ext>
            </a:extLst>
          </p:cNvPr>
          <p:cNvSpPr txBox="1"/>
          <p:nvPr/>
        </p:nvSpPr>
        <p:spPr>
          <a:xfrm>
            <a:off x="6730146" y="5106155"/>
            <a:ext cx="633507" cy="369332"/>
          </a:xfrm>
          <a:prstGeom prst="rect">
            <a:avLst/>
          </a:prstGeom>
          <a:noFill/>
        </p:spPr>
        <p:txBody>
          <a:bodyPr wrap="none" rtlCol="0">
            <a:spAutoFit/>
          </a:bodyPr>
          <a:lstStyle/>
          <a:p>
            <a:r>
              <a:rPr lang="en-US" dirty="0">
                <a:solidFill>
                  <a:srgbClr val="FF0000"/>
                </a:solidFill>
              </a:rPr>
              <a:t>SC1</a:t>
            </a:r>
          </a:p>
        </p:txBody>
      </p:sp>
      <p:sp>
        <p:nvSpPr>
          <p:cNvPr id="22" name="TextBox 21">
            <a:extLst>
              <a:ext uri="{FF2B5EF4-FFF2-40B4-BE49-F238E27FC236}">
                <a16:creationId xmlns:a16="http://schemas.microsoft.com/office/drawing/2014/main" id="{EBA009CE-0A48-236E-D32F-8A08612D1648}"/>
              </a:ext>
            </a:extLst>
          </p:cNvPr>
          <p:cNvSpPr txBox="1"/>
          <p:nvPr/>
        </p:nvSpPr>
        <p:spPr>
          <a:xfrm>
            <a:off x="6645620" y="1450318"/>
            <a:ext cx="633507" cy="369332"/>
          </a:xfrm>
          <a:prstGeom prst="rect">
            <a:avLst/>
          </a:prstGeom>
          <a:noFill/>
        </p:spPr>
        <p:txBody>
          <a:bodyPr wrap="none" rtlCol="0">
            <a:spAutoFit/>
          </a:bodyPr>
          <a:lstStyle/>
          <a:p>
            <a:r>
              <a:rPr lang="en-US" dirty="0">
                <a:solidFill>
                  <a:srgbClr val="0005FF"/>
                </a:solidFill>
              </a:rPr>
              <a:t>SC2</a:t>
            </a:r>
          </a:p>
        </p:txBody>
      </p:sp>
      <p:sp>
        <p:nvSpPr>
          <p:cNvPr id="23" name="TextBox 22">
            <a:extLst>
              <a:ext uri="{FF2B5EF4-FFF2-40B4-BE49-F238E27FC236}">
                <a16:creationId xmlns:a16="http://schemas.microsoft.com/office/drawing/2014/main" id="{206A3F6F-6AC3-B4AA-43C6-E2E67E1F9DB7}"/>
              </a:ext>
            </a:extLst>
          </p:cNvPr>
          <p:cNvSpPr txBox="1"/>
          <p:nvPr/>
        </p:nvSpPr>
        <p:spPr>
          <a:xfrm>
            <a:off x="6689412" y="2668930"/>
            <a:ext cx="633507" cy="369332"/>
          </a:xfrm>
          <a:prstGeom prst="rect">
            <a:avLst/>
          </a:prstGeom>
          <a:noFill/>
        </p:spPr>
        <p:txBody>
          <a:bodyPr wrap="none" rtlCol="0">
            <a:spAutoFit/>
          </a:bodyPr>
          <a:lstStyle/>
          <a:p>
            <a:r>
              <a:rPr lang="en-US" dirty="0">
                <a:solidFill>
                  <a:srgbClr val="FF0000"/>
                </a:solidFill>
              </a:rPr>
              <a:t>SC1</a:t>
            </a:r>
          </a:p>
        </p:txBody>
      </p:sp>
      <p:sp>
        <p:nvSpPr>
          <p:cNvPr id="24" name="TextBox 23">
            <a:extLst>
              <a:ext uri="{FF2B5EF4-FFF2-40B4-BE49-F238E27FC236}">
                <a16:creationId xmlns:a16="http://schemas.microsoft.com/office/drawing/2014/main" id="{F2BF5955-36DD-61D7-0CAF-1A429812D11B}"/>
              </a:ext>
            </a:extLst>
          </p:cNvPr>
          <p:cNvSpPr txBox="1"/>
          <p:nvPr/>
        </p:nvSpPr>
        <p:spPr>
          <a:xfrm>
            <a:off x="6682439" y="3887542"/>
            <a:ext cx="633507" cy="369332"/>
          </a:xfrm>
          <a:prstGeom prst="rect">
            <a:avLst/>
          </a:prstGeom>
          <a:noFill/>
        </p:spPr>
        <p:txBody>
          <a:bodyPr wrap="none" rtlCol="0">
            <a:spAutoFit/>
          </a:bodyPr>
          <a:lstStyle/>
          <a:p>
            <a:r>
              <a:rPr lang="en-US" dirty="0">
                <a:solidFill>
                  <a:srgbClr val="0005FF"/>
                </a:solidFill>
              </a:rPr>
              <a:t>SC2</a:t>
            </a:r>
          </a:p>
        </p:txBody>
      </p:sp>
      <p:sp>
        <p:nvSpPr>
          <p:cNvPr id="26" name="Rectangle 25">
            <a:extLst>
              <a:ext uri="{FF2B5EF4-FFF2-40B4-BE49-F238E27FC236}">
                <a16:creationId xmlns:a16="http://schemas.microsoft.com/office/drawing/2014/main" id="{6026D2A9-97E5-E805-39A0-1855139D52FB}"/>
              </a:ext>
            </a:extLst>
          </p:cNvPr>
          <p:cNvSpPr/>
          <p:nvPr/>
        </p:nvSpPr>
        <p:spPr>
          <a:xfrm>
            <a:off x="10742856" y="6378283"/>
            <a:ext cx="1747487" cy="246221"/>
          </a:xfrm>
          <a:prstGeom prst="rect">
            <a:avLst/>
          </a:prstGeom>
        </p:spPr>
        <p:txBody>
          <a:bodyPr wrap="square">
            <a:spAutoFit/>
          </a:bodyPr>
          <a:lstStyle/>
          <a:p>
            <a:pPr lvl="0"/>
            <a:r>
              <a:rPr lang="en-US" sz="1000" dirty="0">
                <a:solidFill>
                  <a:srgbClr val="000000"/>
                </a:solidFill>
              </a:rPr>
              <a:t>Raptis et al. (ongoing)</a:t>
            </a:r>
            <a:endParaRPr lang="el-GR" sz="1000" dirty="0">
              <a:solidFill>
                <a:srgbClr val="000000"/>
              </a:solidFill>
            </a:endParaRPr>
          </a:p>
        </p:txBody>
      </p:sp>
      <p:sp>
        <p:nvSpPr>
          <p:cNvPr id="15" name="TextBox 14">
            <a:extLst>
              <a:ext uri="{FF2B5EF4-FFF2-40B4-BE49-F238E27FC236}">
                <a16:creationId xmlns:a16="http://schemas.microsoft.com/office/drawing/2014/main" id="{32A54E06-074E-95A1-F936-8AE9794E1C1F}"/>
              </a:ext>
            </a:extLst>
          </p:cNvPr>
          <p:cNvSpPr txBox="1"/>
          <p:nvPr/>
        </p:nvSpPr>
        <p:spPr>
          <a:xfrm>
            <a:off x="2398632" y="5181612"/>
            <a:ext cx="825867" cy="369332"/>
          </a:xfrm>
          <a:prstGeom prst="rect">
            <a:avLst/>
          </a:prstGeom>
          <a:noFill/>
        </p:spPr>
        <p:txBody>
          <a:bodyPr wrap="none" rtlCol="0">
            <a:spAutoFit/>
          </a:bodyPr>
          <a:lstStyle/>
          <a:p>
            <a:r>
              <a:rPr lang="en-US" dirty="0">
                <a:solidFill>
                  <a:srgbClr val="000000"/>
                </a:solidFill>
              </a:rPr>
              <a:t>Shock</a:t>
            </a:r>
          </a:p>
        </p:txBody>
      </p:sp>
      <p:sp>
        <p:nvSpPr>
          <p:cNvPr id="17" name="TextBox 16">
            <a:extLst>
              <a:ext uri="{FF2B5EF4-FFF2-40B4-BE49-F238E27FC236}">
                <a16:creationId xmlns:a16="http://schemas.microsoft.com/office/drawing/2014/main" id="{8E939387-A2DD-D5CD-9025-2BEF3E57F239}"/>
              </a:ext>
            </a:extLst>
          </p:cNvPr>
          <p:cNvSpPr txBox="1"/>
          <p:nvPr/>
        </p:nvSpPr>
        <p:spPr>
          <a:xfrm>
            <a:off x="3180926" y="802583"/>
            <a:ext cx="4232249" cy="323165"/>
          </a:xfrm>
          <a:prstGeom prst="rect">
            <a:avLst/>
          </a:prstGeom>
          <a:noFill/>
        </p:spPr>
        <p:txBody>
          <a:bodyPr wrap="none" rtlCol="0">
            <a:spAutoFit/>
          </a:bodyPr>
          <a:lstStyle/>
          <a:p>
            <a:r>
              <a:rPr lang="en-US" sz="1500" dirty="0">
                <a:solidFill>
                  <a:srgbClr val="FF3B3B"/>
                </a:solidFill>
              </a:rPr>
              <a:t>Features not included in current physical theory</a:t>
            </a:r>
          </a:p>
        </p:txBody>
      </p:sp>
      <p:cxnSp>
        <p:nvCxnSpPr>
          <p:cNvPr id="27" name="Straight Arrow Connector 26">
            <a:extLst>
              <a:ext uri="{FF2B5EF4-FFF2-40B4-BE49-F238E27FC236}">
                <a16:creationId xmlns:a16="http://schemas.microsoft.com/office/drawing/2014/main" id="{9533D7C9-A6F5-8E63-C34E-E2F8C5C4C64A}"/>
              </a:ext>
            </a:extLst>
          </p:cNvPr>
          <p:cNvCxnSpPr>
            <a:cxnSpLocks/>
          </p:cNvCxnSpPr>
          <p:nvPr/>
        </p:nvCxnSpPr>
        <p:spPr>
          <a:xfrm>
            <a:off x="7531768" y="1025630"/>
            <a:ext cx="1418728" cy="894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7D8697-9D97-5D40-831C-29164399B9BF}"/>
              </a:ext>
            </a:extLst>
          </p:cNvPr>
          <p:cNvCxnSpPr>
            <a:cxnSpLocks/>
          </p:cNvCxnSpPr>
          <p:nvPr/>
        </p:nvCxnSpPr>
        <p:spPr>
          <a:xfrm>
            <a:off x="6962373" y="1195885"/>
            <a:ext cx="1996097" cy="1302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27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2BF71-FCB2-4227-FBC0-88EDB836E5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60D9CB-B10C-787B-09AD-F5B1E15ADBAB}"/>
              </a:ext>
            </a:extLst>
          </p:cNvPr>
          <p:cNvSpPr>
            <a:spLocks noGrp="1"/>
          </p:cNvSpPr>
          <p:nvPr>
            <p:ph idx="1"/>
          </p:nvPr>
        </p:nvSpPr>
        <p:spPr>
          <a:xfrm>
            <a:off x="420914" y="-1"/>
            <a:ext cx="11196286" cy="6858001"/>
          </a:xfrm>
        </p:spPr>
        <p:txBody>
          <a:bodyPr anchor="ctr">
            <a:normAutofit/>
          </a:bodyPr>
          <a:lstStyle/>
          <a:p>
            <a:pPr marL="0" indent="0" algn="ctr">
              <a:buNone/>
            </a:pPr>
            <a:r>
              <a:rPr lang="en-US" sz="3600" dirty="0"/>
              <a:t>High Level Intro</a:t>
            </a:r>
          </a:p>
        </p:txBody>
      </p:sp>
    </p:spTree>
    <p:extLst>
      <p:ext uri="{BB962C8B-B14F-4D97-AF65-F5344CB8AC3E}">
        <p14:creationId xmlns:p14="http://schemas.microsoft.com/office/powerpoint/2010/main" val="4164556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78AE47-6B38-4555-9287-0DF46E082ABE}"/>
              </a:ext>
            </a:extLst>
          </p:cNvPr>
          <p:cNvSpPr>
            <a:spLocks noGrp="1"/>
          </p:cNvSpPr>
          <p:nvPr>
            <p:ph type="title"/>
          </p:nvPr>
        </p:nvSpPr>
        <p:spPr/>
        <p:txBody>
          <a:bodyPr>
            <a:normAutofit/>
          </a:bodyPr>
          <a:lstStyle/>
          <a:p>
            <a:pPr algn="ctr"/>
            <a:r>
              <a:rPr lang="en-US" dirty="0"/>
              <a:t>Solution: Synthetic data using CNNs and multiple SCs</a:t>
            </a:r>
          </a:p>
        </p:txBody>
      </p:sp>
      <p:pic>
        <p:nvPicPr>
          <p:cNvPr id="4" name="Picture 3">
            <a:extLst>
              <a:ext uri="{FF2B5EF4-FFF2-40B4-BE49-F238E27FC236}">
                <a16:creationId xmlns:a16="http://schemas.microsoft.com/office/drawing/2014/main" id="{D60FE2BA-7604-C1E8-F59F-D5DB8E252B5F}"/>
              </a:ext>
            </a:extLst>
          </p:cNvPr>
          <p:cNvPicPr>
            <a:picLocks noChangeAspect="1"/>
          </p:cNvPicPr>
          <p:nvPr/>
        </p:nvPicPr>
        <p:blipFill>
          <a:blip r:embed="rId2"/>
          <a:stretch>
            <a:fillRect/>
          </a:stretch>
        </p:blipFill>
        <p:spPr>
          <a:xfrm>
            <a:off x="5624866" y="685746"/>
            <a:ext cx="5867512" cy="5885622"/>
          </a:xfrm>
          <a:prstGeom prst="rect">
            <a:avLst/>
          </a:prstGeom>
        </p:spPr>
      </p:pic>
      <p:sp>
        <p:nvSpPr>
          <p:cNvPr id="5" name="Rectangle 4">
            <a:extLst>
              <a:ext uri="{FF2B5EF4-FFF2-40B4-BE49-F238E27FC236}">
                <a16:creationId xmlns:a16="http://schemas.microsoft.com/office/drawing/2014/main" id="{51121C44-E333-7165-50F1-00BAC7A589FF}"/>
              </a:ext>
            </a:extLst>
          </p:cNvPr>
          <p:cNvSpPr/>
          <p:nvPr/>
        </p:nvSpPr>
        <p:spPr>
          <a:xfrm>
            <a:off x="10742856" y="6378283"/>
            <a:ext cx="1747487" cy="246221"/>
          </a:xfrm>
          <a:prstGeom prst="rect">
            <a:avLst/>
          </a:prstGeom>
        </p:spPr>
        <p:txBody>
          <a:bodyPr wrap="square">
            <a:spAutoFit/>
          </a:bodyPr>
          <a:lstStyle/>
          <a:p>
            <a:pPr lvl="0"/>
            <a:r>
              <a:rPr lang="en-US" sz="1000" dirty="0">
                <a:solidFill>
                  <a:srgbClr val="000000"/>
                </a:solidFill>
              </a:rPr>
              <a:t>Raptis et al. (ongoing)</a:t>
            </a:r>
            <a:endParaRPr lang="el-GR" sz="1000" dirty="0">
              <a:solidFill>
                <a:srgbClr val="000000"/>
              </a:solidFill>
            </a:endParaRPr>
          </a:p>
        </p:txBody>
      </p:sp>
      <p:sp>
        <p:nvSpPr>
          <p:cNvPr id="6" name="TextBox 5">
            <a:extLst>
              <a:ext uri="{FF2B5EF4-FFF2-40B4-BE49-F238E27FC236}">
                <a16:creationId xmlns:a16="http://schemas.microsoft.com/office/drawing/2014/main" id="{D127812E-FAE8-5344-B568-B789CC748D50}"/>
              </a:ext>
            </a:extLst>
          </p:cNvPr>
          <p:cNvSpPr txBox="1"/>
          <p:nvPr/>
        </p:nvSpPr>
        <p:spPr>
          <a:xfrm>
            <a:off x="464613" y="1868354"/>
            <a:ext cx="4689104" cy="3139321"/>
          </a:xfrm>
          <a:prstGeom prst="rect">
            <a:avLst/>
          </a:prstGeom>
          <a:noFill/>
        </p:spPr>
        <p:txBody>
          <a:bodyPr wrap="none" rtlCol="0">
            <a:spAutoFit/>
          </a:bodyPr>
          <a:lstStyle/>
          <a:p>
            <a:pPr algn="ctr"/>
            <a:r>
              <a:rPr lang="en-US" b="1" i="0" u="sng" strike="noStrike" dirty="0">
                <a:solidFill>
                  <a:srgbClr val="000000"/>
                </a:solidFill>
                <a:effectLst/>
              </a:rPr>
              <a:t>Test Set Results:</a:t>
            </a:r>
          </a:p>
          <a:p>
            <a:pPr algn="l"/>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NN was not trained on 2009 data.</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Successfully captures upstream conditions.</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Artifacts are present but can be smoothed.</a:t>
            </a:r>
          </a:p>
          <a:p>
            <a:pPr algn="l"/>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Captures similar plasma moments:</a:t>
            </a:r>
          </a:p>
          <a:p>
            <a:pPr marL="742950" lvl="1" indent="-285750" algn="l">
              <a:buFont typeface="Arial" panose="020B0604020202020204" pitchFamily="34" charset="0"/>
              <a:buChar char="•"/>
            </a:pPr>
            <a:r>
              <a:rPr lang="en-US" b="1" i="0" u="none" strike="noStrike" dirty="0">
                <a:solidFill>
                  <a:srgbClr val="000000"/>
                </a:solidFill>
                <a:effectLst/>
              </a:rPr>
              <a:t>Real density:</a:t>
            </a:r>
            <a:r>
              <a:rPr lang="en-US" b="0" i="0" u="none" strike="noStrike" dirty="0">
                <a:solidFill>
                  <a:srgbClr val="000000"/>
                </a:solidFill>
                <a:effectLst/>
              </a:rPr>
              <a:t> 3.8 [1/cc]</a:t>
            </a:r>
          </a:p>
          <a:p>
            <a:pPr marL="742950" lvl="1" indent="-285750" algn="l">
              <a:buFont typeface="Arial" panose="020B0604020202020204" pitchFamily="34" charset="0"/>
              <a:buChar char="•"/>
            </a:pPr>
            <a:r>
              <a:rPr lang="en-US" b="1" i="0" u="none" strike="noStrike" dirty="0">
                <a:solidFill>
                  <a:srgbClr val="000000"/>
                </a:solidFill>
                <a:effectLst/>
              </a:rPr>
              <a:t>Modeled density:</a:t>
            </a:r>
            <a:r>
              <a:rPr lang="en-US" b="0" i="0" u="none" strike="noStrike" dirty="0">
                <a:solidFill>
                  <a:srgbClr val="000000"/>
                </a:solidFill>
                <a:effectLst/>
              </a:rPr>
              <a:t> 4.1 [1/cc]</a:t>
            </a:r>
          </a:p>
        </p:txBody>
      </p:sp>
      <p:sp>
        <p:nvSpPr>
          <p:cNvPr id="7" name="TextBox 6">
            <a:extLst>
              <a:ext uri="{FF2B5EF4-FFF2-40B4-BE49-F238E27FC236}">
                <a16:creationId xmlns:a16="http://schemas.microsoft.com/office/drawing/2014/main" id="{4D32750A-4597-612C-A327-73051B0268FE}"/>
              </a:ext>
            </a:extLst>
          </p:cNvPr>
          <p:cNvSpPr txBox="1"/>
          <p:nvPr/>
        </p:nvSpPr>
        <p:spPr>
          <a:xfrm>
            <a:off x="5380961" y="5429332"/>
            <a:ext cx="633507" cy="369332"/>
          </a:xfrm>
          <a:prstGeom prst="rect">
            <a:avLst/>
          </a:prstGeom>
          <a:noFill/>
        </p:spPr>
        <p:txBody>
          <a:bodyPr wrap="none" rtlCol="0">
            <a:spAutoFit/>
          </a:bodyPr>
          <a:lstStyle/>
          <a:p>
            <a:r>
              <a:rPr lang="en-US" dirty="0">
                <a:solidFill>
                  <a:srgbClr val="FF0000"/>
                </a:solidFill>
              </a:rPr>
              <a:t>SC1</a:t>
            </a:r>
          </a:p>
        </p:txBody>
      </p:sp>
      <p:sp>
        <p:nvSpPr>
          <p:cNvPr id="8" name="TextBox 7">
            <a:extLst>
              <a:ext uri="{FF2B5EF4-FFF2-40B4-BE49-F238E27FC236}">
                <a16:creationId xmlns:a16="http://schemas.microsoft.com/office/drawing/2014/main" id="{ADE6E801-0F1A-8D7E-A577-7278F4E69F06}"/>
              </a:ext>
            </a:extLst>
          </p:cNvPr>
          <p:cNvSpPr txBox="1"/>
          <p:nvPr/>
        </p:nvSpPr>
        <p:spPr>
          <a:xfrm>
            <a:off x="5308112" y="1059338"/>
            <a:ext cx="633507" cy="369332"/>
          </a:xfrm>
          <a:prstGeom prst="rect">
            <a:avLst/>
          </a:prstGeom>
          <a:noFill/>
        </p:spPr>
        <p:txBody>
          <a:bodyPr wrap="none" rtlCol="0">
            <a:spAutoFit/>
          </a:bodyPr>
          <a:lstStyle/>
          <a:p>
            <a:r>
              <a:rPr lang="en-US" dirty="0">
                <a:solidFill>
                  <a:srgbClr val="0005FF"/>
                </a:solidFill>
              </a:rPr>
              <a:t>SC2</a:t>
            </a:r>
          </a:p>
        </p:txBody>
      </p:sp>
      <p:sp>
        <p:nvSpPr>
          <p:cNvPr id="9" name="TextBox 8">
            <a:extLst>
              <a:ext uri="{FF2B5EF4-FFF2-40B4-BE49-F238E27FC236}">
                <a16:creationId xmlns:a16="http://schemas.microsoft.com/office/drawing/2014/main" id="{6EC92B95-0884-D295-5337-6E1ED871DC1C}"/>
              </a:ext>
            </a:extLst>
          </p:cNvPr>
          <p:cNvSpPr txBox="1"/>
          <p:nvPr/>
        </p:nvSpPr>
        <p:spPr>
          <a:xfrm>
            <a:off x="5153717" y="2139714"/>
            <a:ext cx="992579" cy="646331"/>
          </a:xfrm>
          <a:prstGeom prst="rect">
            <a:avLst/>
          </a:prstGeom>
          <a:noFill/>
        </p:spPr>
        <p:txBody>
          <a:bodyPr wrap="none" rtlCol="0">
            <a:spAutoFit/>
          </a:bodyPr>
          <a:lstStyle/>
          <a:p>
            <a:pPr algn="ctr"/>
            <a:r>
              <a:rPr lang="en-US" dirty="0">
                <a:solidFill>
                  <a:srgbClr val="FF0000"/>
                </a:solidFill>
              </a:rPr>
              <a:t>Artificial</a:t>
            </a:r>
          </a:p>
          <a:p>
            <a:pPr algn="ctr"/>
            <a:r>
              <a:rPr lang="en-US" dirty="0">
                <a:solidFill>
                  <a:srgbClr val="FF0000"/>
                </a:solidFill>
              </a:rPr>
              <a:t>SC1</a:t>
            </a:r>
          </a:p>
        </p:txBody>
      </p:sp>
      <p:sp>
        <p:nvSpPr>
          <p:cNvPr id="10" name="TextBox 9">
            <a:extLst>
              <a:ext uri="{FF2B5EF4-FFF2-40B4-BE49-F238E27FC236}">
                <a16:creationId xmlns:a16="http://schemas.microsoft.com/office/drawing/2014/main" id="{6B25B539-50A6-F147-7CC3-2C3A37F18703}"/>
              </a:ext>
            </a:extLst>
          </p:cNvPr>
          <p:cNvSpPr txBox="1"/>
          <p:nvPr/>
        </p:nvSpPr>
        <p:spPr>
          <a:xfrm>
            <a:off x="5333254" y="4210719"/>
            <a:ext cx="633507" cy="369332"/>
          </a:xfrm>
          <a:prstGeom prst="rect">
            <a:avLst/>
          </a:prstGeom>
          <a:noFill/>
        </p:spPr>
        <p:txBody>
          <a:bodyPr wrap="none" rtlCol="0">
            <a:spAutoFit/>
          </a:bodyPr>
          <a:lstStyle/>
          <a:p>
            <a:r>
              <a:rPr lang="en-US" dirty="0">
                <a:solidFill>
                  <a:srgbClr val="0005FF"/>
                </a:solidFill>
              </a:rPr>
              <a:t>SC2</a:t>
            </a:r>
          </a:p>
        </p:txBody>
      </p:sp>
      <p:sp>
        <p:nvSpPr>
          <p:cNvPr id="11" name="TextBox 10">
            <a:extLst>
              <a:ext uri="{FF2B5EF4-FFF2-40B4-BE49-F238E27FC236}">
                <a16:creationId xmlns:a16="http://schemas.microsoft.com/office/drawing/2014/main" id="{4A1A9215-389C-D697-24E4-FF056D09E5B0}"/>
              </a:ext>
            </a:extLst>
          </p:cNvPr>
          <p:cNvSpPr txBox="1"/>
          <p:nvPr/>
        </p:nvSpPr>
        <p:spPr>
          <a:xfrm>
            <a:off x="5380961" y="3253349"/>
            <a:ext cx="633507" cy="369332"/>
          </a:xfrm>
          <a:prstGeom prst="rect">
            <a:avLst/>
          </a:prstGeom>
          <a:noFill/>
        </p:spPr>
        <p:txBody>
          <a:bodyPr wrap="none" rtlCol="0">
            <a:spAutoFit/>
          </a:bodyPr>
          <a:lstStyle/>
          <a:p>
            <a:r>
              <a:rPr lang="en-US" dirty="0">
                <a:solidFill>
                  <a:srgbClr val="FF0000"/>
                </a:solidFill>
              </a:rPr>
              <a:t>SC1</a:t>
            </a:r>
          </a:p>
        </p:txBody>
      </p:sp>
    </p:spTree>
    <p:extLst>
      <p:ext uri="{BB962C8B-B14F-4D97-AF65-F5344CB8AC3E}">
        <p14:creationId xmlns:p14="http://schemas.microsoft.com/office/powerpoint/2010/main" val="3287883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28E51-4AB6-29E0-045F-2C2E8E2727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9AD364-FBC9-1205-354B-64233B19854F}"/>
              </a:ext>
            </a:extLst>
          </p:cNvPr>
          <p:cNvSpPr>
            <a:spLocks noGrp="1"/>
          </p:cNvSpPr>
          <p:nvPr>
            <p:ph type="title"/>
          </p:nvPr>
        </p:nvSpPr>
        <p:spPr/>
        <p:txBody>
          <a:bodyPr>
            <a:normAutofit/>
          </a:bodyPr>
          <a:lstStyle/>
          <a:p>
            <a:pPr algn="ctr"/>
            <a:r>
              <a:rPr lang="en-US" dirty="0"/>
              <a:t>More recent results </a:t>
            </a:r>
          </a:p>
        </p:txBody>
      </p:sp>
      <p:sp>
        <p:nvSpPr>
          <p:cNvPr id="6" name="TextBox 5">
            <a:extLst>
              <a:ext uri="{FF2B5EF4-FFF2-40B4-BE49-F238E27FC236}">
                <a16:creationId xmlns:a16="http://schemas.microsoft.com/office/drawing/2014/main" id="{2C2121F4-2326-25A6-2451-F5403CEB7C9B}"/>
              </a:ext>
            </a:extLst>
          </p:cNvPr>
          <p:cNvSpPr txBox="1"/>
          <p:nvPr/>
        </p:nvSpPr>
        <p:spPr>
          <a:xfrm>
            <a:off x="575400" y="1552561"/>
            <a:ext cx="10693367" cy="4247317"/>
          </a:xfrm>
          <a:prstGeom prst="rect">
            <a:avLst/>
          </a:prstGeom>
          <a:noFill/>
        </p:spPr>
        <p:txBody>
          <a:bodyPr wrap="square" rtlCol="0">
            <a:spAutoFit/>
          </a:bodyPr>
          <a:lstStyle/>
          <a:p>
            <a:r>
              <a:rPr lang="en-US" b="1" dirty="0">
                <a:solidFill>
                  <a:srgbClr val="000000"/>
                </a:solidFill>
              </a:rPr>
              <a:t>Physics-Informed </a:t>
            </a:r>
            <a:r>
              <a:rPr lang="en-US" b="1" i="0" u="none" strike="noStrike" dirty="0">
                <a:solidFill>
                  <a:srgbClr val="000000"/>
                </a:solidFill>
                <a:effectLst/>
              </a:rPr>
              <a:t>Neural Networks (PINNs) Modeling:</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Astrophysical shocks (</a:t>
            </a:r>
            <a:r>
              <a:rPr lang="en-US" b="0" i="0" u="none" strike="noStrike" dirty="0" err="1">
                <a:solidFill>
                  <a:srgbClr val="000000"/>
                </a:solidFill>
                <a:effectLst/>
              </a:rPr>
              <a:t>Moscou</a:t>
            </a:r>
            <a:r>
              <a:rPr lang="en-US" b="0" i="0" u="none" strike="noStrike" dirty="0">
                <a:solidFill>
                  <a:srgbClr val="000000"/>
                </a:solidFill>
                <a:effectLst/>
              </a:rPr>
              <a:t>+ 2023)</a:t>
            </a:r>
          </a:p>
          <a:p>
            <a:pPr marL="742950" lvl="1" indent="-285750" algn="l">
              <a:buFont typeface="Arial" panose="020B0604020202020204" pitchFamily="34" charset="0"/>
              <a:buChar char="•"/>
            </a:pPr>
            <a:r>
              <a:rPr lang="en-US" b="0" i="0" u="none" strike="noStrike" dirty="0">
                <a:solidFill>
                  <a:srgbClr val="000000"/>
                </a:solidFill>
                <a:effectLst/>
              </a:rPr>
              <a:t>Plasma space-time observations (Bard &amp; </a:t>
            </a:r>
            <a:r>
              <a:rPr lang="en-US" b="0" i="0" u="none" strike="noStrike" dirty="0" err="1">
                <a:solidFill>
                  <a:srgbClr val="000000"/>
                </a:solidFill>
                <a:effectLst/>
              </a:rPr>
              <a:t>Dorelli</a:t>
            </a:r>
            <a:r>
              <a:rPr lang="en-US" b="0" i="0" u="none" strike="noStrike" dirty="0">
                <a:solidFill>
                  <a:srgbClr val="000000"/>
                </a:solidFill>
                <a:effectLst/>
              </a:rPr>
              <a:t> 2021, </a:t>
            </a:r>
            <a:r>
              <a:rPr lang="en-US" b="0" i="0" u="none" strike="noStrike" dirty="0" err="1">
                <a:solidFill>
                  <a:srgbClr val="000000"/>
                </a:solidFill>
                <a:effectLst/>
              </a:rPr>
              <a:t>Dorelli</a:t>
            </a:r>
            <a:r>
              <a:rPr lang="en-US" b="0" i="0" u="none" strike="noStrike" dirty="0">
                <a:solidFill>
                  <a:srgbClr val="000000"/>
                </a:solidFill>
                <a:effectLst/>
              </a:rPr>
              <a:t>+ 2023)</a:t>
            </a:r>
          </a:p>
          <a:p>
            <a:pPr marL="742950" lvl="1" indent="-285750" algn="l">
              <a:buFont typeface="Arial" panose="020B0604020202020204" pitchFamily="34" charset="0"/>
              <a:buChar char="•"/>
            </a:pPr>
            <a:r>
              <a:rPr lang="en-US" b="0" i="0" u="none" strike="noStrike" dirty="0">
                <a:solidFill>
                  <a:srgbClr val="000000"/>
                </a:solidFill>
                <a:effectLst/>
              </a:rPr>
              <a:t>Solar coronal magnetic field (</a:t>
            </a:r>
            <a:r>
              <a:rPr lang="en-US" b="0" i="0" u="none" strike="noStrike" dirty="0" err="1">
                <a:solidFill>
                  <a:srgbClr val="000000"/>
                </a:solidFill>
                <a:effectLst/>
              </a:rPr>
              <a:t>Jarolim</a:t>
            </a:r>
            <a:r>
              <a:rPr lang="en-US" b="0" i="0" u="none" strike="noStrike" dirty="0">
                <a:solidFill>
                  <a:srgbClr val="000000"/>
                </a:solidFill>
                <a:effectLst/>
              </a:rPr>
              <a:t>+ 2023)</a:t>
            </a:r>
          </a:p>
          <a:p>
            <a:pPr marL="742950" lvl="1" indent="-285750"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Prediction/Forecasting:</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High-speed solar wind streams from SDO images (Collin+ 2025)</a:t>
            </a:r>
          </a:p>
          <a:p>
            <a:pPr marL="742950" lvl="1" indent="-285750" algn="l">
              <a:buFont typeface="Arial" panose="020B0604020202020204" pitchFamily="34" charset="0"/>
              <a:buChar char="•"/>
            </a:pPr>
            <a:r>
              <a:rPr lang="en-US" b="0" i="0" u="none" strike="noStrike" dirty="0">
                <a:solidFill>
                  <a:srgbClr val="000000"/>
                </a:solidFill>
                <a:effectLst/>
              </a:rPr>
              <a:t>Geoeffective events (Guastavino+ 2024, 2025)</a:t>
            </a:r>
          </a:p>
          <a:p>
            <a:pPr marL="742950" lvl="1" indent="-285750"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Other Advances: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Machine learning-ready datasets for decision-making (</a:t>
            </a:r>
            <a:r>
              <a:rPr lang="en-US" b="0" i="0" u="none" strike="noStrike" dirty="0" err="1">
                <a:solidFill>
                  <a:srgbClr val="000000"/>
                </a:solidFill>
                <a:effectLst/>
              </a:rPr>
              <a:t>Angryk</a:t>
            </a:r>
            <a:r>
              <a:rPr lang="en-US" b="0" i="0" u="none" strike="noStrike" dirty="0">
                <a:solidFill>
                  <a:srgbClr val="000000"/>
                </a:solidFill>
                <a:effectLst/>
              </a:rPr>
              <a:t>+ 2020, </a:t>
            </a:r>
            <a:r>
              <a:rPr lang="en-US" b="0" i="0" u="none" strike="noStrike" dirty="0" err="1">
                <a:solidFill>
                  <a:srgbClr val="000000"/>
                </a:solidFill>
                <a:effectLst/>
              </a:rPr>
              <a:t>Georgoulis</a:t>
            </a:r>
            <a:r>
              <a:rPr lang="en-US" b="0" i="0" u="none" strike="noStrike" dirty="0">
                <a:solidFill>
                  <a:srgbClr val="000000"/>
                </a:solidFill>
                <a:effectLst/>
              </a:rPr>
              <a:t>+ 2024)</a:t>
            </a:r>
          </a:p>
          <a:p>
            <a:pPr marL="742950" lvl="1" indent="-285750" algn="l">
              <a:buFont typeface="Arial" panose="020B0604020202020204" pitchFamily="34" charset="0"/>
              <a:buChar char="•"/>
            </a:pPr>
            <a:endParaRPr lang="en-US" dirty="0">
              <a:solidFill>
                <a:srgbClr val="000000"/>
              </a:solidFill>
            </a:endParaRPr>
          </a:p>
          <a:p>
            <a:pPr marL="742950" lvl="1" indent="-285750" algn="l">
              <a:buFont typeface="Arial" panose="020B0604020202020204" pitchFamily="34" charset="0"/>
              <a:buChar char="•"/>
            </a:pPr>
            <a:endParaRPr lang="en-US" b="0" i="0" u="none" strike="noStrike" dirty="0">
              <a:solidFill>
                <a:srgbClr val="000000"/>
              </a:solidFill>
              <a:effectLst/>
            </a:endParaRPr>
          </a:p>
          <a:p>
            <a:pPr marL="742950" lvl="1" indent="-285750" algn="l">
              <a:buFont typeface="Arial" panose="020B0604020202020204" pitchFamily="34" charset="0"/>
              <a:buChar char="•"/>
            </a:pPr>
            <a:endParaRPr lang="en-US" dirty="0">
              <a:solidFill>
                <a:srgbClr val="000000"/>
              </a:solidFill>
            </a:endParaRPr>
          </a:p>
          <a:p>
            <a:pPr lvl="1" algn="l"/>
            <a:r>
              <a:rPr lang="en-US" dirty="0">
                <a:solidFill>
                  <a:srgbClr val="000000"/>
                </a:solidFill>
              </a:rPr>
              <a:t>+ many many more…</a:t>
            </a:r>
            <a:endParaRPr lang="en-US" b="0" i="0" u="none" strike="noStrike" dirty="0">
              <a:solidFill>
                <a:srgbClr val="000000"/>
              </a:solidFill>
              <a:effectLst/>
            </a:endParaRPr>
          </a:p>
        </p:txBody>
      </p:sp>
    </p:spTree>
    <p:extLst>
      <p:ext uri="{BB962C8B-B14F-4D97-AF65-F5344CB8AC3E}">
        <p14:creationId xmlns:p14="http://schemas.microsoft.com/office/powerpoint/2010/main" val="570643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DB6BB-5060-C0EE-466D-8595159F07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950CC3-5625-F756-E5BC-A663F2B8185F}"/>
              </a:ext>
            </a:extLst>
          </p:cNvPr>
          <p:cNvSpPr>
            <a:spLocks noGrp="1"/>
          </p:cNvSpPr>
          <p:nvPr>
            <p:ph type="title"/>
          </p:nvPr>
        </p:nvSpPr>
        <p:spPr>
          <a:xfrm>
            <a:off x="5455212" y="801511"/>
            <a:ext cx="6254378" cy="4972755"/>
          </a:xfrm>
        </p:spPr>
        <p:txBody>
          <a:bodyPr>
            <a:normAutofit/>
          </a:bodyPr>
          <a:lstStyle/>
          <a:p>
            <a:pPr algn="ctr"/>
            <a:r>
              <a:rPr lang="en-US" u="sng" dirty="0"/>
              <a:t>Main message: </a:t>
            </a:r>
            <a:br>
              <a:rPr lang="en-US" dirty="0"/>
            </a:br>
            <a:br>
              <a:rPr lang="en-US" dirty="0"/>
            </a:br>
            <a:r>
              <a:rPr lang="en-US" dirty="0"/>
              <a:t>Significant progress on various applications</a:t>
            </a:r>
            <a:br>
              <a:rPr lang="en-US" dirty="0"/>
            </a:br>
            <a:br>
              <a:rPr lang="en-US" dirty="0"/>
            </a:br>
            <a:r>
              <a:rPr lang="en-US" dirty="0"/>
              <a:t>Impossible to cover in one presentation</a:t>
            </a:r>
            <a:br>
              <a:rPr lang="en-US" dirty="0"/>
            </a:br>
            <a:br>
              <a:rPr lang="en-US" dirty="0"/>
            </a:br>
            <a:r>
              <a:rPr lang="en-US" dirty="0"/>
              <a:t>But what are we missing?</a:t>
            </a:r>
          </a:p>
        </p:txBody>
      </p:sp>
      <p:pic>
        <p:nvPicPr>
          <p:cNvPr id="5" name="Picture 4">
            <a:extLst>
              <a:ext uri="{FF2B5EF4-FFF2-40B4-BE49-F238E27FC236}">
                <a16:creationId xmlns:a16="http://schemas.microsoft.com/office/drawing/2014/main" id="{71B58809-F1EB-E9F6-3DB9-7D91833FEA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423" y="801511"/>
            <a:ext cx="4972756" cy="4972756"/>
          </a:xfrm>
          <a:prstGeom prst="rect">
            <a:avLst/>
          </a:prstGeom>
        </p:spPr>
      </p:pic>
      <p:sp>
        <p:nvSpPr>
          <p:cNvPr id="6" name="TextBox 5">
            <a:extLst>
              <a:ext uri="{FF2B5EF4-FFF2-40B4-BE49-F238E27FC236}">
                <a16:creationId xmlns:a16="http://schemas.microsoft.com/office/drawing/2014/main" id="{B5F1DD71-4FE0-9113-9A0C-A3E093848B68}"/>
              </a:ext>
            </a:extLst>
          </p:cNvPr>
          <p:cNvSpPr txBox="1"/>
          <p:nvPr/>
        </p:nvSpPr>
        <p:spPr>
          <a:xfrm>
            <a:off x="104423" y="5779490"/>
            <a:ext cx="1592103" cy="276999"/>
          </a:xfrm>
          <a:prstGeom prst="rect">
            <a:avLst/>
          </a:prstGeom>
          <a:noFill/>
        </p:spPr>
        <p:txBody>
          <a:bodyPr wrap="none" rtlCol="0">
            <a:spAutoFit/>
          </a:bodyPr>
          <a:lstStyle/>
          <a:p>
            <a:pPr algn="ctr"/>
            <a:r>
              <a:rPr lang="en-US" sz="1200" dirty="0">
                <a:solidFill>
                  <a:srgbClr val="000000"/>
                </a:solidFill>
              </a:rPr>
              <a:t>Made with DALL-E 3</a:t>
            </a:r>
          </a:p>
        </p:txBody>
      </p:sp>
    </p:spTree>
    <p:extLst>
      <p:ext uri="{BB962C8B-B14F-4D97-AF65-F5344CB8AC3E}">
        <p14:creationId xmlns:p14="http://schemas.microsoft.com/office/powerpoint/2010/main" val="269694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4D35F-A9AB-FB84-D485-6B8B2D45E2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D28077-0A91-B846-EECD-A82928DFDBCF}"/>
              </a:ext>
            </a:extLst>
          </p:cNvPr>
          <p:cNvSpPr>
            <a:spLocks noGrp="1"/>
          </p:cNvSpPr>
          <p:nvPr>
            <p:ph type="title"/>
          </p:nvPr>
        </p:nvSpPr>
        <p:spPr/>
        <p:txBody>
          <a:bodyPr/>
          <a:lstStyle/>
          <a:p>
            <a:pPr algn="ctr"/>
            <a:r>
              <a:rPr lang="en-US" dirty="0"/>
              <a:t>The problem with most applications for on-board?</a:t>
            </a:r>
            <a:endParaRPr lang="sv-SE" dirty="0"/>
          </a:p>
        </p:txBody>
      </p:sp>
      <p:pic>
        <p:nvPicPr>
          <p:cNvPr id="13" name="Picture 12">
            <a:extLst>
              <a:ext uri="{FF2B5EF4-FFF2-40B4-BE49-F238E27FC236}">
                <a16:creationId xmlns:a16="http://schemas.microsoft.com/office/drawing/2014/main" id="{58092928-6D6B-B7EC-445D-1881C99C9643}"/>
              </a:ext>
            </a:extLst>
          </p:cNvPr>
          <p:cNvPicPr>
            <a:picLocks noChangeAspect="1"/>
          </p:cNvPicPr>
          <p:nvPr/>
        </p:nvPicPr>
        <p:blipFill>
          <a:blip r:embed="rId2"/>
          <a:stretch>
            <a:fillRect/>
          </a:stretch>
        </p:blipFill>
        <p:spPr>
          <a:xfrm>
            <a:off x="0" y="789089"/>
            <a:ext cx="7772400" cy="5772527"/>
          </a:xfrm>
          <a:prstGeom prst="rect">
            <a:avLst/>
          </a:prstGeom>
        </p:spPr>
      </p:pic>
      <p:sp>
        <p:nvSpPr>
          <p:cNvPr id="14" name="Right Brace 13">
            <a:extLst>
              <a:ext uri="{FF2B5EF4-FFF2-40B4-BE49-F238E27FC236}">
                <a16:creationId xmlns:a16="http://schemas.microsoft.com/office/drawing/2014/main" id="{A42CDD7C-FDA3-2F2E-E5BF-8BF2A83BEB5B}"/>
              </a:ext>
            </a:extLst>
          </p:cNvPr>
          <p:cNvSpPr/>
          <p:nvPr/>
        </p:nvSpPr>
        <p:spPr>
          <a:xfrm>
            <a:off x="7712764" y="2705604"/>
            <a:ext cx="331305" cy="1834160"/>
          </a:xfrm>
          <a:prstGeom prst="rightBrace">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5" name="Right Brace 14">
            <a:extLst>
              <a:ext uri="{FF2B5EF4-FFF2-40B4-BE49-F238E27FC236}">
                <a16:creationId xmlns:a16="http://schemas.microsoft.com/office/drawing/2014/main" id="{008AA6D5-2E3F-1516-090E-90895A9858CF}"/>
              </a:ext>
            </a:extLst>
          </p:cNvPr>
          <p:cNvSpPr/>
          <p:nvPr/>
        </p:nvSpPr>
        <p:spPr>
          <a:xfrm>
            <a:off x="7749208" y="4539764"/>
            <a:ext cx="258417" cy="1022836"/>
          </a:xfrm>
          <a:prstGeom prst="rightBrace">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6" name="TextBox 15">
            <a:extLst>
              <a:ext uri="{FF2B5EF4-FFF2-40B4-BE49-F238E27FC236}">
                <a16:creationId xmlns:a16="http://schemas.microsoft.com/office/drawing/2014/main" id="{CE61F3F8-0D93-B8B1-C3A8-204211559BF2}"/>
              </a:ext>
            </a:extLst>
          </p:cNvPr>
          <p:cNvSpPr txBox="1"/>
          <p:nvPr/>
        </p:nvSpPr>
        <p:spPr>
          <a:xfrm>
            <a:off x="8255801" y="4728016"/>
            <a:ext cx="2146852" cy="646331"/>
          </a:xfrm>
          <a:prstGeom prst="rect">
            <a:avLst/>
          </a:prstGeom>
          <a:noFill/>
        </p:spPr>
        <p:txBody>
          <a:bodyPr wrap="square" rtlCol="0">
            <a:spAutoFit/>
          </a:bodyPr>
          <a:lstStyle/>
          <a:p>
            <a:pPr algn="ctr"/>
            <a:r>
              <a:rPr lang="en-US" dirty="0">
                <a:solidFill>
                  <a:srgbClr val="000000"/>
                </a:solidFill>
              </a:rPr>
              <a:t>What we typically work with </a:t>
            </a:r>
          </a:p>
        </p:txBody>
      </p:sp>
      <p:sp>
        <p:nvSpPr>
          <p:cNvPr id="17" name="TextBox 16">
            <a:extLst>
              <a:ext uri="{FF2B5EF4-FFF2-40B4-BE49-F238E27FC236}">
                <a16:creationId xmlns:a16="http://schemas.microsoft.com/office/drawing/2014/main" id="{AFC3A049-DA80-8387-226D-3001012674B7}"/>
              </a:ext>
            </a:extLst>
          </p:cNvPr>
          <p:cNvSpPr txBox="1"/>
          <p:nvPr/>
        </p:nvSpPr>
        <p:spPr>
          <a:xfrm>
            <a:off x="8255801" y="3352187"/>
            <a:ext cx="2146852" cy="646331"/>
          </a:xfrm>
          <a:prstGeom prst="rect">
            <a:avLst/>
          </a:prstGeom>
          <a:noFill/>
        </p:spPr>
        <p:txBody>
          <a:bodyPr wrap="square" rtlCol="0">
            <a:spAutoFit/>
          </a:bodyPr>
          <a:lstStyle/>
          <a:p>
            <a:pPr algn="ctr"/>
            <a:r>
              <a:rPr lang="en-US" dirty="0">
                <a:solidFill>
                  <a:srgbClr val="000000"/>
                </a:solidFill>
              </a:rPr>
              <a:t>What we should be working with</a:t>
            </a:r>
          </a:p>
        </p:txBody>
      </p:sp>
      <p:sp>
        <p:nvSpPr>
          <p:cNvPr id="2" name="Right Brace 1">
            <a:extLst>
              <a:ext uri="{FF2B5EF4-FFF2-40B4-BE49-F238E27FC236}">
                <a16:creationId xmlns:a16="http://schemas.microsoft.com/office/drawing/2014/main" id="{130D4760-2298-C69B-8D8D-2D7C1243A838}"/>
              </a:ext>
            </a:extLst>
          </p:cNvPr>
          <p:cNvSpPr/>
          <p:nvPr/>
        </p:nvSpPr>
        <p:spPr>
          <a:xfrm>
            <a:off x="7749208" y="5562600"/>
            <a:ext cx="258417" cy="1022836"/>
          </a:xfrm>
          <a:prstGeom prst="rightBrace">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4" name="TextBox 3">
            <a:extLst>
              <a:ext uri="{FF2B5EF4-FFF2-40B4-BE49-F238E27FC236}">
                <a16:creationId xmlns:a16="http://schemas.microsoft.com/office/drawing/2014/main" id="{F6B15703-566A-05E4-6AFF-BCDD2A17C2F9}"/>
              </a:ext>
            </a:extLst>
          </p:cNvPr>
          <p:cNvSpPr txBox="1"/>
          <p:nvPr/>
        </p:nvSpPr>
        <p:spPr>
          <a:xfrm>
            <a:off x="8156710" y="5833348"/>
            <a:ext cx="2345033" cy="646331"/>
          </a:xfrm>
          <a:prstGeom prst="rect">
            <a:avLst/>
          </a:prstGeom>
          <a:noFill/>
        </p:spPr>
        <p:txBody>
          <a:bodyPr wrap="square" rtlCol="0">
            <a:spAutoFit/>
          </a:bodyPr>
          <a:lstStyle/>
          <a:p>
            <a:pPr algn="ctr"/>
            <a:r>
              <a:rPr lang="en-US" dirty="0">
                <a:solidFill>
                  <a:srgbClr val="000000"/>
                </a:solidFill>
              </a:rPr>
              <a:t>What people promise they’ll make</a:t>
            </a:r>
          </a:p>
        </p:txBody>
      </p:sp>
      <p:pic>
        <p:nvPicPr>
          <p:cNvPr id="3074" name="Picture 2">
            <a:extLst>
              <a:ext uri="{FF2B5EF4-FFF2-40B4-BE49-F238E27FC236}">
                <a16:creationId xmlns:a16="http://schemas.microsoft.com/office/drawing/2014/main" id="{2472964B-1378-7285-E33B-19F50485C4B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02653" y="4680793"/>
            <a:ext cx="650058" cy="7429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000+ Free Check Mark &amp; Check Images - Pixabay">
            <a:extLst>
              <a:ext uri="{FF2B5EF4-FFF2-40B4-BE49-F238E27FC236}">
                <a16:creationId xmlns:a16="http://schemas.microsoft.com/office/drawing/2014/main" id="{DDBB4B77-3844-879F-8111-E0CA48E220C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402653" y="3201658"/>
            <a:ext cx="757198" cy="74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189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22163-71B6-F3E4-DFCC-B24EC955B0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59351B-46BA-7D46-7594-6403DF421EC0}"/>
              </a:ext>
            </a:extLst>
          </p:cNvPr>
          <p:cNvSpPr>
            <a:spLocks noGrp="1"/>
          </p:cNvSpPr>
          <p:nvPr>
            <p:ph type="title"/>
          </p:nvPr>
        </p:nvSpPr>
        <p:spPr/>
        <p:txBody>
          <a:bodyPr>
            <a:normAutofit/>
          </a:bodyPr>
          <a:lstStyle/>
          <a:p>
            <a:pPr algn="ctr"/>
            <a:r>
              <a:rPr lang="en-US" dirty="0"/>
              <a:t>Example: Onset of Solar Flares with Onboard Instrument</a:t>
            </a:r>
            <a:endParaRPr lang="sv-SE" dirty="0"/>
          </a:p>
        </p:txBody>
      </p:sp>
      <p:sp>
        <p:nvSpPr>
          <p:cNvPr id="6" name="TextBox 5">
            <a:extLst>
              <a:ext uri="{FF2B5EF4-FFF2-40B4-BE49-F238E27FC236}">
                <a16:creationId xmlns:a16="http://schemas.microsoft.com/office/drawing/2014/main" id="{29B2A001-AEAC-2AF0-AC49-8546EBC9AE7F}"/>
              </a:ext>
            </a:extLst>
          </p:cNvPr>
          <p:cNvSpPr txBox="1"/>
          <p:nvPr/>
        </p:nvSpPr>
        <p:spPr>
          <a:xfrm>
            <a:off x="10472738" y="6387548"/>
            <a:ext cx="1719262" cy="276999"/>
          </a:xfrm>
          <a:prstGeom prst="rect">
            <a:avLst/>
          </a:prstGeom>
          <a:noFill/>
        </p:spPr>
        <p:txBody>
          <a:bodyPr wrap="square">
            <a:spAutoFit/>
          </a:bodyPr>
          <a:lstStyle/>
          <a:p>
            <a:r>
              <a:rPr lang="en-US" sz="1200" dirty="0">
                <a:solidFill>
                  <a:srgbClr val="000000"/>
                </a:solidFill>
                <a:effectLst/>
                <a:latin typeface="+mj-lt"/>
              </a:rPr>
              <a:t>Toy-</a:t>
            </a:r>
            <a:r>
              <a:rPr lang="en-US" sz="1200" dirty="0" err="1">
                <a:solidFill>
                  <a:srgbClr val="000000"/>
                </a:solidFill>
                <a:effectLst/>
                <a:latin typeface="+mj-lt"/>
              </a:rPr>
              <a:t>Edens</a:t>
            </a:r>
            <a:r>
              <a:rPr lang="en-US" sz="1200" dirty="0">
                <a:solidFill>
                  <a:srgbClr val="000000"/>
                </a:solidFill>
                <a:effectLst/>
                <a:latin typeface="+mj-lt"/>
              </a:rPr>
              <a:t>+ Ongoing</a:t>
            </a:r>
          </a:p>
        </p:txBody>
      </p:sp>
      <p:pic>
        <p:nvPicPr>
          <p:cNvPr id="7" name="Picture 6">
            <a:extLst>
              <a:ext uri="{FF2B5EF4-FFF2-40B4-BE49-F238E27FC236}">
                <a16:creationId xmlns:a16="http://schemas.microsoft.com/office/drawing/2014/main" id="{9CEA9BF9-3E9A-D7F3-041F-AF597FF415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609337"/>
            <a:ext cx="3179148" cy="3180522"/>
          </a:xfrm>
          <a:prstGeom prst="rect">
            <a:avLst/>
          </a:prstGeom>
        </p:spPr>
      </p:pic>
      <p:sp>
        <p:nvSpPr>
          <p:cNvPr id="9" name="TextBox 8">
            <a:extLst>
              <a:ext uri="{FF2B5EF4-FFF2-40B4-BE49-F238E27FC236}">
                <a16:creationId xmlns:a16="http://schemas.microsoft.com/office/drawing/2014/main" id="{2086DB7D-3DCA-B858-546B-4E2907100783}"/>
              </a:ext>
            </a:extLst>
          </p:cNvPr>
          <p:cNvSpPr txBox="1"/>
          <p:nvPr/>
        </p:nvSpPr>
        <p:spPr>
          <a:xfrm>
            <a:off x="0" y="4830417"/>
            <a:ext cx="2554356" cy="230832"/>
          </a:xfrm>
          <a:prstGeom prst="rect">
            <a:avLst/>
          </a:prstGeom>
          <a:noFill/>
        </p:spPr>
        <p:txBody>
          <a:bodyPr wrap="square">
            <a:spAutoFit/>
          </a:bodyPr>
          <a:lstStyle/>
          <a:p>
            <a:r>
              <a:rPr lang="en-US" sz="900" i="1" dirty="0">
                <a:solidFill>
                  <a:srgbClr val="000000"/>
                </a:solidFill>
                <a:effectLst/>
                <a:latin typeface="Helvetica" pitchFamily="2" charset="0"/>
              </a:rPr>
              <a:t>SDO AIA level 0</a:t>
            </a:r>
            <a:r>
              <a:rPr lang="en-US" sz="900" dirty="0">
                <a:solidFill>
                  <a:srgbClr val="000000"/>
                </a:solidFill>
                <a:latin typeface="Helvetica" pitchFamily="2" charset="0"/>
              </a:rPr>
              <a:t> </a:t>
            </a:r>
            <a:r>
              <a:rPr lang="en-US" sz="900" i="1" dirty="0">
                <a:solidFill>
                  <a:srgbClr val="000000"/>
                </a:solidFill>
                <a:effectLst/>
                <a:latin typeface="Helvetica" pitchFamily="2" charset="0"/>
              </a:rPr>
              <a:t>data (courtesy of Meng Jin)</a:t>
            </a:r>
            <a:endParaRPr lang="en-US" sz="900" dirty="0">
              <a:solidFill>
                <a:srgbClr val="000000"/>
              </a:solidFill>
              <a:effectLst/>
              <a:latin typeface="Helvetica" pitchFamily="2" charset="0"/>
            </a:endParaRPr>
          </a:p>
        </p:txBody>
      </p:sp>
      <p:pic>
        <p:nvPicPr>
          <p:cNvPr id="10" name="Picture 9">
            <a:extLst>
              <a:ext uri="{FF2B5EF4-FFF2-40B4-BE49-F238E27FC236}">
                <a16:creationId xmlns:a16="http://schemas.microsoft.com/office/drawing/2014/main" id="{2A9B9E3C-C8C8-6B1E-5585-A8E4F02A2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89959" y="1284597"/>
            <a:ext cx="3934891" cy="3776652"/>
          </a:xfrm>
          <a:prstGeom prst="rect">
            <a:avLst/>
          </a:prstGeom>
        </p:spPr>
      </p:pic>
      <p:cxnSp>
        <p:nvCxnSpPr>
          <p:cNvPr id="12" name="Straight Arrow Connector 11">
            <a:extLst>
              <a:ext uri="{FF2B5EF4-FFF2-40B4-BE49-F238E27FC236}">
                <a16:creationId xmlns:a16="http://schemas.microsoft.com/office/drawing/2014/main" id="{AFBBFB84-AC4E-9CF1-7C26-D0BD6F3D2352}"/>
              </a:ext>
            </a:extLst>
          </p:cNvPr>
          <p:cNvCxnSpPr>
            <a:cxnSpLocks/>
            <a:stCxn id="7" idx="3"/>
          </p:cNvCxnSpPr>
          <p:nvPr/>
        </p:nvCxnSpPr>
        <p:spPr>
          <a:xfrm>
            <a:off x="3179148" y="3199598"/>
            <a:ext cx="75674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7FDAAEC-AB17-C2FF-8B72-1EDC84C4AAE7}"/>
              </a:ext>
            </a:extLst>
          </p:cNvPr>
          <p:cNvCxnSpPr/>
          <p:nvPr/>
        </p:nvCxnSpPr>
        <p:spPr>
          <a:xfrm>
            <a:off x="8314365" y="3172923"/>
            <a:ext cx="134525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7FE902-E3DE-192C-35D7-A2ACFC40DC23}"/>
              </a:ext>
            </a:extLst>
          </p:cNvPr>
          <p:cNvPicPr>
            <a:picLocks noChangeAspect="1"/>
          </p:cNvPicPr>
          <p:nvPr/>
        </p:nvPicPr>
        <p:blipFill>
          <a:blip r:embed="rId5"/>
          <a:stretch>
            <a:fillRect/>
          </a:stretch>
        </p:blipFill>
        <p:spPr>
          <a:xfrm>
            <a:off x="8224954" y="2300546"/>
            <a:ext cx="3907202" cy="1822663"/>
          </a:xfrm>
          <a:prstGeom prst="rect">
            <a:avLst/>
          </a:prstGeom>
        </p:spPr>
      </p:pic>
      <p:cxnSp>
        <p:nvCxnSpPr>
          <p:cNvPr id="21" name="Straight Arrow Connector 20">
            <a:extLst>
              <a:ext uri="{FF2B5EF4-FFF2-40B4-BE49-F238E27FC236}">
                <a16:creationId xmlns:a16="http://schemas.microsoft.com/office/drawing/2014/main" id="{B607F604-79C7-D9FC-CB1E-98D8A6EBF602}"/>
              </a:ext>
            </a:extLst>
          </p:cNvPr>
          <p:cNvCxnSpPr>
            <a:cxnSpLocks/>
          </p:cNvCxnSpPr>
          <p:nvPr/>
        </p:nvCxnSpPr>
        <p:spPr>
          <a:xfrm>
            <a:off x="7545603" y="3211878"/>
            <a:ext cx="75674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817CDFD-1729-E6A9-18E2-852522FE0651}"/>
              </a:ext>
            </a:extLst>
          </p:cNvPr>
          <p:cNvSpPr txBox="1"/>
          <p:nvPr/>
        </p:nvSpPr>
        <p:spPr>
          <a:xfrm>
            <a:off x="4069281" y="5372090"/>
            <a:ext cx="3376245" cy="323165"/>
          </a:xfrm>
          <a:prstGeom prst="rect">
            <a:avLst/>
          </a:prstGeom>
          <a:noFill/>
        </p:spPr>
        <p:txBody>
          <a:bodyPr wrap="none" rtlCol="0">
            <a:spAutoFit/>
          </a:bodyPr>
          <a:lstStyle/>
          <a:p>
            <a:r>
              <a:rPr lang="en-US" sz="1500" dirty="0">
                <a:solidFill>
                  <a:srgbClr val="000000"/>
                </a:solidFill>
              </a:rPr>
              <a:t>Determine Flare precursor signatures</a:t>
            </a:r>
          </a:p>
        </p:txBody>
      </p:sp>
      <p:sp>
        <p:nvSpPr>
          <p:cNvPr id="23" name="TextBox 22">
            <a:extLst>
              <a:ext uri="{FF2B5EF4-FFF2-40B4-BE49-F238E27FC236}">
                <a16:creationId xmlns:a16="http://schemas.microsoft.com/office/drawing/2014/main" id="{6E003BEE-CE4B-8265-3990-64014C91C704}"/>
              </a:ext>
            </a:extLst>
          </p:cNvPr>
          <p:cNvSpPr txBox="1"/>
          <p:nvPr/>
        </p:nvSpPr>
        <p:spPr>
          <a:xfrm>
            <a:off x="847412" y="5372091"/>
            <a:ext cx="1766830" cy="323165"/>
          </a:xfrm>
          <a:prstGeom prst="rect">
            <a:avLst/>
          </a:prstGeom>
          <a:noFill/>
        </p:spPr>
        <p:txBody>
          <a:bodyPr wrap="none" rtlCol="0">
            <a:spAutoFit/>
          </a:bodyPr>
          <a:lstStyle/>
          <a:p>
            <a:r>
              <a:rPr lang="en-US" sz="1500" dirty="0">
                <a:solidFill>
                  <a:srgbClr val="000000"/>
                </a:solidFill>
              </a:rPr>
              <a:t>L0 Data from SDO</a:t>
            </a:r>
          </a:p>
        </p:txBody>
      </p:sp>
      <p:sp>
        <p:nvSpPr>
          <p:cNvPr id="24" name="TextBox 23">
            <a:extLst>
              <a:ext uri="{FF2B5EF4-FFF2-40B4-BE49-F238E27FC236}">
                <a16:creationId xmlns:a16="http://schemas.microsoft.com/office/drawing/2014/main" id="{D2FDBC88-4076-AC54-0C8A-9442F205B603}"/>
              </a:ext>
            </a:extLst>
          </p:cNvPr>
          <p:cNvSpPr txBox="1"/>
          <p:nvPr/>
        </p:nvSpPr>
        <p:spPr>
          <a:xfrm>
            <a:off x="8224954" y="5369646"/>
            <a:ext cx="3834704" cy="323165"/>
          </a:xfrm>
          <a:prstGeom prst="rect">
            <a:avLst/>
          </a:prstGeom>
          <a:noFill/>
        </p:spPr>
        <p:txBody>
          <a:bodyPr wrap="none" rtlCol="0">
            <a:spAutoFit/>
          </a:bodyPr>
          <a:lstStyle/>
          <a:p>
            <a:r>
              <a:rPr lang="en-US" sz="1500" dirty="0">
                <a:solidFill>
                  <a:srgbClr val="000000"/>
                </a:solidFill>
              </a:rPr>
              <a:t>70% detection rate 4 hours before the flare</a:t>
            </a:r>
          </a:p>
        </p:txBody>
      </p:sp>
      <p:sp>
        <p:nvSpPr>
          <p:cNvPr id="4" name="TextBox 3">
            <a:extLst>
              <a:ext uri="{FF2B5EF4-FFF2-40B4-BE49-F238E27FC236}">
                <a16:creationId xmlns:a16="http://schemas.microsoft.com/office/drawing/2014/main" id="{47851D5E-ABA9-10FF-6CCC-602EDFA78BA7}"/>
              </a:ext>
            </a:extLst>
          </p:cNvPr>
          <p:cNvSpPr txBox="1"/>
          <p:nvPr/>
        </p:nvSpPr>
        <p:spPr>
          <a:xfrm>
            <a:off x="-61452" y="6029085"/>
            <a:ext cx="7786302" cy="276999"/>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cs typeface="Arial" panose="020B0604020202020204" pitchFamily="34" charset="0"/>
              </a:rPr>
              <a:t>Next talks will show you more on SDO driven machine learning projects</a:t>
            </a:r>
            <a:endParaRPr lang="en-US" sz="1200" dirty="0">
              <a:solidFill>
                <a:srgbClr val="0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7D737FC-1FF0-6DDA-C4AE-E01D08486A3C}"/>
              </a:ext>
            </a:extLst>
          </p:cNvPr>
          <p:cNvSpPr txBox="1"/>
          <p:nvPr/>
        </p:nvSpPr>
        <p:spPr>
          <a:xfrm>
            <a:off x="-61453" y="6307687"/>
            <a:ext cx="9351227" cy="276999"/>
          </a:xfrm>
          <a:prstGeom prst="rect">
            <a:avLst/>
          </a:prstGeom>
          <a:noFill/>
        </p:spPr>
        <p:txBody>
          <a:bodyPr wrap="square">
            <a:spAutoFit/>
          </a:bodyPr>
          <a:lstStyle/>
          <a:p>
            <a:r>
              <a:rPr lang="en-US" sz="1200" dirty="0">
                <a:solidFill>
                  <a:srgbClr val="000000"/>
                </a:solidFill>
              </a:rPr>
              <a:t>Other European relevant projects (e.g., DENSER </a:t>
            </a:r>
            <a:r>
              <a:rPr lang="en-US" sz="1200" dirty="0">
                <a:solidFill>
                  <a:srgbClr val="000000"/>
                </a:solidFill>
                <a:hlinkClick r:id="rId6"/>
              </a:rPr>
              <a:t>https://swe.ssa.esa.int/machine-learning-in-support-of-space-weather-prediction</a:t>
            </a:r>
            <a:r>
              <a:rPr lang="en-US" sz="1200" dirty="0">
                <a:solidFill>
                  <a:srgbClr val="000000"/>
                </a:solidFill>
              </a:rPr>
              <a:t>)</a:t>
            </a:r>
          </a:p>
        </p:txBody>
      </p:sp>
    </p:spTree>
    <p:extLst>
      <p:ext uri="{BB962C8B-B14F-4D97-AF65-F5344CB8AC3E}">
        <p14:creationId xmlns:p14="http://schemas.microsoft.com/office/powerpoint/2010/main" val="76708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9F41A-1B1B-DF40-A28D-7F4E2EEDDE4E}"/>
              </a:ext>
            </a:extLst>
          </p:cNvPr>
          <p:cNvSpPr>
            <a:spLocks noGrp="1"/>
          </p:cNvSpPr>
          <p:nvPr>
            <p:ph type="dt" sz="half" idx="10"/>
          </p:nvPr>
        </p:nvSpPr>
        <p:spPr>
          <a:xfrm>
            <a:off x="10046334" y="6500488"/>
            <a:ext cx="1373855" cy="357511"/>
          </a:xfrm>
          <a:prstGeom prst="rect">
            <a:avLst/>
          </a:prstGeom>
        </p:spPr>
        <p:txBody>
          <a:bodyPr vert="horz" lIns="91440" tIns="0" rIns="91440" bIns="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17 June 2020</a:t>
            </a:r>
            <a:endParaRPr lang="en-US" dirty="0"/>
          </a:p>
        </p:txBody>
      </p:sp>
      <p:sp>
        <p:nvSpPr>
          <p:cNvPr id="5" name="Title 4">
            <a:extLst>
              <a:ext uri="{FF2B5EF4-FFF2-40B4-BE49-F238E27FC236}">
                <a16:creationId xmlns:a16="http://schemas.microsoft.com/office/drawing/2014/main" id="{DE3DC356-6DD9-8542-ACA5-6B0ADD0EF92E}"/>
              </a:ext>
            </a:extLst>
          </p:cNvPr>
          <p:cNvSpPr>
            <a:spLocks noGrp="1"/>
          </p:cNvSpPr>
          <p:nvPr>
            <p:ph type="title"/>
          </p:nvPr>
        </p:nvSpPr>
        <p:spPr/>
        <p:txBody>
          <a:bodyPr/>
          <a:lstStyle/>
          <a:p>
            <a:r>
              <a:rPr lang="en-US" dirty="0"/>
              <a:t>Onboard AI</a:t>
            </a:r>
          </a:p>
        </p:txBody>
      </p:sp>
      <p:sp>
        <p:nvSpPr>
          <p:cNvPr id="6" name="Content Placeholder 5">
            <a:extLst>
              <a:ext uri="{FF2B5EF4-FFF2-40B4-BE49-F238E27FC236}">
                <a16:creationId xmlns:a16="http://schemas.microsoft.com/office/drawing/2014/main" id="{763133DD-45D4-E24F-AB83-A7A9F9139BA1}"/>
              </a:ext>
            </a:extLst>
          </p:cNvPr>
          <p:cNvSpPr>
            <a:spLocks noGrp="1"/>
          </p:cNvSpPr>
          <p:nvPr>
            <p:ph idx="1"/>
          </p:nvPr>
        </p:nvSpPr>
        <p:spPr>
          <a:xfrm>
            <a:off x="270337" y="1082573"/>
            <a:ext cx="11651326" cy="5562926"/>
          </a:xfrm>
        </p:spPr>
        <p:txBody>
          <a:bodyPr>
            <a:noAutofit/>
          </a:bodyPr>
          <a:lstStyle/>
          <a:p>
            <a:pPr marL="0" indent="0">
              <a:buNone/>
            </a:pPr>
            <a:r>
              <a:rPr lang="en-US" sz="1800" u="sng" dirty="0"/>
              <a:t>Example of applications:</a:t>
            </a:r>
          </a:p>
          <a:p>
            <a:pPr>
              <a:buFont typeface="Wingdings" pitchFamily="2" charset="2"/>
              <a:buChar char="v"/>
            </a:pPr>
            <a:r>
              <a:rPr lang="en-US" sz="1800" dirty="0"/>
              <a:t>Onboard data processing</a:t>
            </a:r>
          </a:p>
          <a:p>
            <a:pPr>
              <a:buFont typeface="Wingdings" pitchFamily="2" charset="2"/>
              <a:buChar char="v"/>
            </a:pPr>
            <a:r>
              <a:rPr lang="en-US" sz="1800" dirty="0"/>
              <a:t>Automated instrument operations</a:t>
            </a:r>
          </a:p>
          <a:p>
            <a:pPr>
              <a:buFont typeface="Wingdings" pitchFamily="2" charset="2"/>
              <a:buChar char="v"/>
            </a:pPr>
            <a:r>
              <a:rPr lang="en-US" sz="1800" dirty="0"/>
              <a:t>Combining diverse datasets (e.g., from different missions) for decision making</a:t>
            </a:r>
          </a:p>
          <a:p>
            <a:pPr marL="0" indent="0">
              <a:buNone/>
            </a:pPr>
            <a:r>
              <a:rPr lang="en-US" sz="1800" u="sng" dirty="0"/>
              <a:t>Potential Issues:</a:t>
            </a:r>
          </a:p>
          <a:p>
            <a:r>
              <a:rPr lang="en-US" sz="1800" dirty="0">
                <a:solidFill>
                  <a:srgbClr val="FF0000"/>
                </a:solidFill>
              </a:rPr>
              <a:t>Running an AI/ML solution in </a:t>
            </a:r>
            <a:r>
              <a:rPr lang="en-US" sz="1800" dirty="0" err="1">
                <a:solidFill>
                  <a:srgbClr val="FF0000"/>
                </a:solidFill>
              </a:rPr>
              <a:t>pytorch</a:t>
            </a:r>
            <a:r>
              <a:rPr lang="en-US" sz="1800" dirty="0">
                <a:solidFill>
                  <a:srgbClr val="FF0000"/>
                </a:solidFill>
              </a:rPr>
              <a:t>/</a:t>
            </a:r>
            <a:r>
              <a:rPr lang="en-US" sz="1800" dirty="0" err="1">
                <a:solidFill>
                  <a:srgbClr val="FF0000"/>
                </a:solidFill>
              </a:rPr>
              <a:t>tensorflow</a:t>
            </a:r>
            <a:r>
              <a:rPr lang="en-US" sz="1800" dirty="0">
                <a:solidFill>
                  <a:srgbClr val="FF0000"/>
                </a:solidFill>
              </a:rPr>
              <a:t> on your computer is easy</a:t>
            </a:r>
            <a:r>
              <a:rPr lang="en-US" sz="1800" dirty="0"/>
              <a:t>, but translating that to on-board processing to </a:t>
            </a:r>
            <a:r>
              <a:rPr lang="en-US" sz="1800" dirty="0">
                <a:solidFill>
                  <a:srgbClr val="0005FF"/>
                </a:solidFill>
              </a:rPr>
              <a:t>operate using satellite and/or instrument data in real-time is not trivial</a:t>
            </a:r>
          </a:p>
          <a:p>
            <a:r>
              <a:rPr lang="en-US" sz="1800" dirty="0"/>
              <a:t>Running an onboard models with noisy, </a:t>
            </a:r>
            <a:r>
              <a:rPr lang="en-US" sz="1800" dirty="0">
                <a:solidFill>
                  <a:srgbClr val="00B050"/>
                </a:solidFill>
              </a:rPr>
              <a:t>potentially uncalibrated/unvalidated real-time data inputs can be problematic</a:t>
            </a:r>
          </a:p>
          <a:p>
            <a:r>
              <a:rPr lang="en-US" sz="1800" dirty="0"/>
              <a:t>Most of current flight-proven hardware (e.g. MMS) does </a:t>
            </a:r>
            <a:r>
              <a:rPr lang="en-US" sz="1800" dirty="0">
                <a:solidFill>
                  <a:srgbClr val="7030A0"/>
                </a:solidFill>
              </a:rPr>
              <a:t>not have the processing power to handle complex AI/ML algorithms</a:t>
            </a:r>
          </a:p>
          <a:p>
            <a:pPr marL="0" indent="0">
              <a:buNone/>
            </a:pPr>
            <a:endParaRPr lang="en-US" sz="1800" dirty="0"/>
          </a:p>
          <a:p>
            <a:pPr marL="0" indent="0" algn="ctr">
              <a:buNone/>
            </a:pPr>
            <a:r>
              <a:rPr lang="en-US" sz="1800" dirty="0">
                <a:solidFill>
                  <a:srgbClr val="0005FF"/>
                </a:solidFill>
              </a:rPr>
              <a:t>This technology could be critical for future missions, particularly high-N constellations and deep-space missions (think Interstellar Probe… telemetry rates from 500 AU are very low)</a:t>
            </a:r>
          </a:p>
          <a:p>
            <a:pPr marL="0" indent="0" algn="ctr">
              <a:buNone/>
            </a:pPr>
            <a:r>
              <a:rPr lang="en-US" sz="1800" b="1" dirty="0"/>
              <a:t>We need to establish requirements and support efforts for next-gen processors </a:t>
            </a:r>
          </a:p>
          <a:p>
            <a:endParaRPr lang="en-US" sz="1800" dirty="0"/>
          </a:p>
          <a:p>
            <a:pPr marL="0" indent="0">
              <a:buNone/>
            </a:pPr>
            <a:endParaRPr lang="en-US" sz="1800" b="1" i="1" dirty="0">
              <a:solidFill>
                <a:schemeClr val="accent5"/>
              </a:solidFill>
            </a:endParaRPr>
          </a:p>
          <a:p>
            <a:pPr marL="0" indent="0">
              <a:buNone/>
            </a:pPr>
            <a:endParaRPr lang="en-US" sz="1800" dirty="0"/>
          </a:p>
        </p:txBody>
      </p:sp>
      <p:pic>
        <p:nvPicPr>
          <p:cNvPr id="7" name="Picture 2" descr="This HAL 9000-Inspired AI Simulation Kept Its Virtual Astronauts Alive |  Space">
            <a:extLst>
              <a:ext uri="{FF2B5EF4-FFF2-40B4-BE49-F238E27FC236}">
                <a16:creationId xmlns:a16="http://schemas.microsoft.com/office/drawing/2014/main" id="{B3624BF8-897E-D84E-8A17-094829A004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88217" y="-1210"/>
            <a:ext cx="2890088" cy="21675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33188D-AAE5-0945-B496-F6CE11F1B3DF}"/>
              </a:ext>
            </a:extLst>
          </p:cNvPr>
          <p:cNvSpPr txBox="1"/>
          <p:nvPr/>
        </p:nvSpPr>
        <p:spPr>
          <a:xfrm>
            <a:off x="9203835" y="2166356"/>
            <a:ext cx="3058851" cy="200055"/>
          </a:xfrm>
          <a:prstGeom prst="rect">
            <a:avLst/>
          </a:prstGeom>
          <a:noFill/>
          <a:ln w="19050">
            <a:noFill/>
          </a:ln>
        </p:spPr>
        <p:txBody>
          <a:bodyPr wrap="none" rtlCol="0">
            <a:spAutoFit/>
          </a:bodyPr>
          <a:lstStyle/>
          <a:p>
            <a:r>
              <a:rPr lang="en-US" sz="700" dirty="0">
                <a:solidFill>
                  <a:srgbClr val="000000"/>
                </a:solidFill>
              </a:rPr>
              <a:t>Image Copyright Metro-Goldwyn-Mayer, 2001: A Space Odyssey (1968)</a:t>
            </a:r>
          </a:p>
        </p:txBody>
      </p:sp>
    </p:spTree>
    <p:extLst>
      <p:ext uri="{BB962C8B-B14F-4D97-AF65-F5344CB8AC3E}">
        <p14:creationId xmlns:p14="http://schemas.microsoft.com/office/powerpoint/2010/main" val="184686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B53BF-6CBF-3342-9F77-8961A3DDC096}"/>
              </a:ext>
            </a:extLst>
          </p:cNvPr>
          <p:cNvSpPr>
            <a:spLocks noGrp="1"/>
          </p:cNvSpPr>
          <p:nvPr>
            <p:ph type="dt" sz="half" idx="10"/>
          </p:nvPr>
        </p:nvSpPr>
        <p:spPr>
          <a:xfrm>
            <a:off x="10046334" y="6500488"/>
            <a:ext cx="1373855" cy="357511"/>
          </a:xfrm>
          <a:prstGeom prst="rect">
            <a:avLst/>
          </a:prstGeom>
        </p:spPr>
        <p:txBody>
          <a:bodyPr vert="horz" lIns="91440" tIns="0" rIns="91440" bIns="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17 June 2020</a:t>
            </a:r>
            <a:endParaRPr lang="en-US" dirty="0"/>
          </a:p>
        </p:txBody>
      </p:sp>
      <p:sp>
        <p:nvSpPr>
          <p:cNvPr id="6" name="Content Placeholder 5">
            <a:extLst>
              <a:ext uri="{FF2B5EF4-FFF2-40B4-BE49-F238E27FC236}">
                <a16:creationId xmlns:a16="http://schemas.microsoft.com/office/drawing/2014/main" id="{081B73E0-EADF-794C-9F8D-98E8FC12BFB2}"/>
              </a:ext>
            </a:extLst>
          </p:cNvPr>
          <p:cNvSpPr>
            <a:spLocks noGrp="1"/>
          </p:cNvSpPr>
          <p:nvPr>
            <p:ph idx="1"/>
          </p:nvPr>
        </p:nvSpPr>
        <p:spPr>
          <a:xfrm>
            <a:off x="6891867" y="1415570"/>
            <a:ext cx="5134831" cy="3607364"/>
          </a:xfrm>
        </p:spPr>
        <p:txBody>
          <a:bodyPr>
            <a:normAutofit/>
          </a:bodyPr>
          <a:lstStyle/>
          <a:p>
            <a:pPr marL="0" indent="0" algn="ctr">
              <a:buNone/>
            </a:pPr>
            <a:r>
              <a:rPr lang="en-US" b="1" dirty="0">
                <a:latin typeface="Arial" panose="020B0604020202020204" pitchFamily="34" charset="0"/>
                <a:cs typeface="Arial" panose="020B0604020202020204" pitchFamily="34" charset="0"/>
              </a:rPr>
              <a:t>Magnetospheric Constellation (</a:t>
            </a:r>
            <a:r>
              <a:rPr lang="en-US" b="1" dirty="0" err="1">
                <a:latin typeface="Arial" panose="020B0604020202020204" pitchFamily="34" charset="0"/>
                <a:cs typeface="Arial" panose="020B0604020202020204" pitchFamily="34" charset="0"/>
              </a:rPr>
              <a:t>MagCon</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465138" lvl="1" indent="-233363"/>
            <a:r>
              <a:rPr lang="en-US" dirty="0">
                <a:latin typeface="Arial" panose="020B0604020202020204" pitchFamily="34" charset="0"/>
                <a:cs typeface="Arial" panose="020B0604020202020204" pitchFamily="34" charset="0"/>
              </a:rPr>
              <a:t>≥ 30 </a:t>
            </a:r>
            <a:r>
              <a:rPr lang="en-US" dirty="0" err="1">
                <a:latin typeface="Arial" panose="020B0604020202020204" pitchFamily="34" charset="0"/>
                <a:cs typeface="Arial" panose="020B0604020202020204" pitchFamily="34" charset="0"/>
              </a:rPr>
              <a:t>scs</a:t>
            </a:r>
            <a:r>
              <a:rPr lang="en-US" dirty="0">
                <a:latin typeface="Arial" panose="020B0604020202020204" pitchFamily="34" charset="0"/>
                <a:cs typeface="Arial" panose="020B0604020202020204" pitchFamily="34" charset="0"/>
              </a:rPr>
              <a:t> in variety of Earth orbits</a:t>
            </a:r>
          </a:p>
          <a:p>
            <a:pPr marL="465138" lvl="1" indent="-233363"/>
            <a:r>
              <a:rPr lang="en-US" dirty="0">
                <a:latin typeface="Arial" panose="020B0604020202020204" pitchFamily="34" charset="0"/>
                <a:cs typeface="Arial" panose="020B0604020202020204" pitchFamily="34" charset="0"/>
              </a:rPr>
              <a:t>Even determining/optimizing orbital coverage is a a challenge!</a:t>
            </a:r>
          </a:p>
          <a:p>
            <a:pPr marL="465138" lvl="1" indent="-233363"/>
            <a:r>
              <a:rPr lang="en-US" dirty="0">
                <a:latin typeface="Arial" panose="020B0604020202020204" pitchFamily="34" charset="0"/>
                <a:cs typeface="Arial" panose="020B0604020202020204" pitchFamily="34" charset="0"/>
              </a:rPr>
              <a:t>Coupling in-situ and ground-based observations</a:t>
            </a:r>
          </a:p>
          <a:p>
            <a:pPr marL="465138" lvl="1" indent="-233363"/>
            <a:endParaRPr lang="en-US" dirty="0">
              <a:latin typeface="Arial" panose="020B0604020202020204" pitchFamily="34" charset="0"/>
              <a:cs typeface="Arial" panose="020B0604020202020204" pitchFamily="34" charset="0"/>
            </a:endParaRPr>
          </a:p>
          <a:p>
            <a:pPr marL="231775" lvl="1" indent="0">
              <a:buNone/>
            </a:pP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63B137C-E35A-F84E-B112-64432F1134A6}"/>
              </a:ext>
            </a:extLst>
          </p:cNvPr>
          <p:cNvPicPr>
            <a:picLocks noChangeAspect="1"/>
          </p:cNvPicPr>
          <p:nvPr/>
        </p:nvPicPr>
        <p:blipFill>
          <a:blip r:embed="rId2"/>
          <a:stretch>
            <a:fillRect/>
          </a:stretch>
        </p:blipFill>
        <p:spPr>
          <a:xfrm>
            <a:off x="165302" y="1151874"/>
            <a:ext cx="6558406" cy="4682161"/>
          </a:xfrm>
          <a:prstGeom prst="rect">
            <a:avLst/>
          </a:prstGeom>
        </p:spPr>
      </p:pic>
      <p:sp>
        <p:nvSpPr>
          <p:cNvPr id="13" name="Title 2">
            <a:extLst>
              <a:ext uri="{FF2B5EF4-FFF2-40B4-BE49-F238E27FC236}">
                <a16:creationId xmlns:a16="http://schemas.microsoft.com/office/drawing/2014/main" id="{F44057A3-EB8C-DC2B-7089-7B46777E820A}"/>
              </a:ext>
            </a:extLst>
          </p:cNvPr>
          <p:cNvSpPr txBox="1">
            <a:spLocks/>
          </p:cNvSpPr>
          <p:nvPr/>
        </p:nvSpPr>
        <p:spPr>
          <a:xfrm>
            <a:off x="727800" y="198565"/>
            <a:ext cx="11041200" cy="742924"/>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3200" kern="1200" baseline="0">
                <a:solidFill>
                  <a:srgbClr val="000000"/>
                </a:solidFill>
                <a:latin typeface="Arial" charset="0"/>
                <a:ea typeface="+mj-ea"/>
                <a:cs typeface="+mj-cs"/>
              </a:defRPr>
            </a:lvl1pPr>
          </a:lstStyle>
          <a:p>
            <a:pPr algn="ctr"/>
            <a:r>
              <a:rPr lang="en-US" dirty="0"/>
              <a:t>Example case – </a:t>
            </a:r>
            <a:r>
              <a:rPr lang="en-US" dirty="0" err="1"/>
              <a:t>MagCon</a:t>
            </a:r>
            <a:r>
              <a:rPr lang="en-US" dirty="0"/>
              <a:t> Concept</a:t>
            </a:r>
            <a:endParaRPr lang="sv-SE" dirty="0"/>
          </a:p>
        </p:txBody>
      </p:sp>
      <p:sp>
        <p:nvSpPr>
          <p:cNvPr id="19" name="TextBox 18">
            <a:extLst>
              <a:ext uri="{FF2B5EF4-FFF2-40B4-BE49-F238E27FC236}">
                <a16:creationId xmlns:a16="http://schemas.microsoft.com/office/drawing/2014/main" id="{6AD1184C-43C6-643B-B173-2B403FA243F5}"/>
              </a:ext>
            </a:extLst>
          </p:cNvPr>
          <p:cNvSpPr txBox="1"/>
          <p:nvPr/>
        </p:nvSpPr>
        <p:spPr>
          <a:xfrm>
            <a:off x="165302" y="5552237"/>
            <a:ext cx="1887916" cy="307777"/>
          </a:xfrm>
          <a:prstGeom prst="rect">
            <a:avLst/>
          </a:prstGeom>
          <a:noFill/>
        </p:spPr>
        <p:txBody>
          <a:bodyPr wrap="square">
            <a:spAutoFit/>
          </a:bodyPr>
          <a:lstStyle/>
          <a:p>
            <a:r>
              <a:rPr lang="en-US" sz="1400" dirty="0" err="1">
                <a:solidFill>
                  <a:srgbClr val="000000"/>
                </a:solidFill>
              </a:rPr>
              <a:t>Kepko</a:t>
            </a:r>
            <a:r>
              <a:rPr lang="en-US" sz="1400" dirty="0">
                <a:solidFill>
                  <a:srgbClr val="000000"/>
                </a:solidFill>
              </a:rPr>
              <a:t>+ 2018, 2024</a:t>
            </a:r>
          </a:p>
        </p:txBody>
      </p:sp>
      <p:sp>
        <p:nvSpPr>
          <p:cNvPr id="21" name="TextBox 20">
            <a:extLst>
              <a:ext uri="{FF2B5EF4-FFF2-40B4-BE49-F238E27FC236}">
                <a16:creationId xmlns:a16="http://schemas.microsoft.com/office/drawing/2014/main" id="{ADF8972D-63A9-8BB8-276F-552B29FB0E65}"/>
              </a:ext>
            </a:extLst>
          </p:cNvPr>
          <p:cNvSpPr txBox="1"/>
          <p:nvPr/>
        </p:nvSpPr>
        <p:spPr>
          <a:xfrm>
            <a:off x="7364" y="6343406"/>
            <a:ext cx="10307630" cy="323165"/>
          </a:xfrm>
          <a:prstGeom prst="rect">
            <a:avLst/>
          </a:prstGeom>
          <a:noFill/>
        </p:spPr>
        <p:txBody>
          <a:bodyPr wrap="none" rtlCol="0">
            <a:spAutoFit/>
          </a:bodyPr>
          <a:lstStyle/>
          <a:p>
            <a:r>
              <a:rPr lang="en-US" sz="1500" dirty="0">
                <a:solidFill>
                  <a:srgbClr val="000000"/>
                </a:solidFill>
              </a:rPr>
              <a:t>Even SMEX/MIDEX missions (&lt;120/180m) concepts: e.g., WEDGE (magnetotail) and MAKOS (bow shock) can benefit</a:t>
            </a:r>
          </a:p>
        </p:txBody>
      </p:sp>
      <p:sp>
        <p:nvSpPr>
          <p:cNvPr id="3" name="TextBox 2">
            <a:extLst>
              <a:ext uri="{FF2B5EF4-FFF2-40B4-BE49-F238E27FC236}">
                <a16:creationId xmlns:a16="http://schemas.microsoft.com/office/drawing/2014/main" id="{364A7107-A40B-99A1-E395-0B2FEE5DEB1A}"/>
              </a:ext>
            </a:extLst>
          </p:cNvPr>
          <p:cNvSpPr txBox="1"/>
          <p:nvPr/>
        </p:nvSpPr>
        <p:spPr>
          <a:xfrm>
            <a:off x="7003367" y="4892692"/>
            <a:ext cx="4908973" cy="923330"/>
          </a:xfrm>
          <a:prstGeom prst="rect">
            <a:avLst/>
          </a:prstGeom>
          <a:noFill/>
        </p:spPr>
        <p:txBody>
          <a:bodyPr wrap="none" rtlCol="0">
            <a:spAutoFit/>
          </a:bodyPr>
          <a:lstStyle/>
          <a:p>
            <a:pPr algn="ctr"/>
            <a:r>
              <a:rPr lang="en-US" dirty="0" err="1">
                <a:solidFill>
                  <a:srgbClr val="000000"/>
                </a:solidFill>
              </a:rPr>
              <a:t>MagCon</a:t>
            </a:r>
            <a:r>
              <a:rPr lang="en-US" dirty="0">
                <a:solidFill>
                  <a:srgbClr val="000000"/>
                </a:solidFill>
              </a:rPr>
              <a:t> + PARAGON = Links (26 SCs)</a:t>
            </a:r>
          </a:p>
          <a:p>
            <a:endParaRPr lang="en-US" dirty="0">
              <a:solidFill>
                <a:srgbClr val="000000"/>
              </a:solidFill>
            </a:endParaRPr>
          </a:p>
          <a:p>
            <a:r>
              <a:rPr lang="en-US" dirty="0">
                <a:solidFill>
                  <a:srgbClr val="FF0000"/>
                </a:solidFill>
              </a:rPr>
              <a:t>A mission highlighted in </a:t>
            </a:r>
            <a:r>
              <a:rPr lang="en-US">
                <a:solidFill>
                  <a:srgbClr val="FF0000"/>
                </a:solidFill>
              </a:rPr>
              <a:t>2024 decadal </a:t>
            </a:r>
            <a:r>
              <a:rPr lang="en-US" dirty="0">
                <a:solidFill>
                  <a:srgbClr val="FF0000"/>
                </a:solidFill>
              </a:rPr>
              <a:t>survey!</a:t>
            </a:r>
          </a:p>
        </p:txBody>
      </p:sp>
    </p:spTree>
    <p:extLst>
      <p:ext uri="{BB962C8B-B14F-4D97-AF65-F5344CB8AC3E}">
        <p14:creationId xmlns:p14="http://schemas.microsoft.com/office/powerpoint/2010/main" val="227878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906C3-FB17-3629-7ED8-B20DDC9E53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3E904B-008E-BECA-0F3F-3E7D7DF1D4B6}"/>
              </a:ext>
            </a:extLst>
          </p:cNvPr>
          <p:cNvSpPr>
            <a:spLocks noGrp="1"/>
          </p:cNvSpPr>
          <p:nvPr>
            <p:ph type="title"/>
          </p:nvPr>
        </p:nvSpPr>
        <p:spPr/>
        <p:txBody>
          <a:bodyPr/>
          <a:lstStyle/>
          <a:p>
            <a:pPr algn="ctr"/>
            <a:r>
              <a:rPr lang="en-US" dirty="0"/>
              <a:t>An alternative solution</a:t>
            </a:r>
            <a:endParaRPr lang="sv-SE" dirty="0"/>
          </a:p>
        </p:txBody>
      </p:sp>
      <p:pic>
        <p:nvPicPr>
          <p:cNvPr id="4098" name="Picture 2" descr="7,718,400+ Idea Stock Photos, Pictures &amp; Royalty-Free Images - iStock |  Innovation, Light bulb idea, Light bulb">
            <a:extLst>
              <a:ext uri="{FF2B5EF4-FFF2-40B4-BE49-F238E27FC236}">
                <a16:creationId xmlns:a16="http://schemas.microsoft.com/office/drawing/2014/main" id="{E7356F6C-49D5-AA41-1A41-C17C47B46F6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41766" y="13073"/>
            <a:ext cx="1550234" cy="15502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6D4B7B3-0658-9085-B8F9-AC667083702C}"/>
              </a:ext>
            </a:extLst>
          </p:cNvPr>
          <p:cNvSpPr txBox="1"/>
          <p:nvPr/>
        </p:nvSpPr>
        <p:spPr>
          <a:xfrm>
            <a:off x="575400" y="1101454"/>
            <a:ext cx="11041199" cy="2031325"/>
          </a:xfrm>
          <a:prstGeom prst="rect">
            <a:avLst/>
          </a:prstGeom>
          <a:noFill/>
        </p:spPr>
        <p:txBody>
          <a:bodyPr wrap="square" rtlCol="0">
            <a:spAutoFit/>
          </a:bodyPr>
          <a:lstStyle/>
          <a:p>
            <a:pPr algn="l"/>
            <a:r>
              <a:rPr lang="en-US" b="1" i="0" u="none" strike="noStrike" dirty="0">
                <a:solidFill>
                  <a:srgbClr val="000000"/>
                </a:solidFill>
                <a:effectLst/>
              </a:rPr>
              <a:t>For Spacecraft Close to Earth</a:t>
            </a:r>
            <a:r>
              <a:rPr lang="en-US" dirty="0">
                <a:solidFill>
                  <a:srgbClr val="000000"/>
                </a:solidFill>
              </a:rPr>
              <a:t> </a:t>
            </a:r>
            <a:r>
              <a:rPr lang="en-US" b="0" i="1" u="none" strike="noStrike" dirty="0">
                <a:solidFill>
                  <a:srgbClr val="000000"/>
                </a:solidFill>
                <a:effectLst/>
              </a:rPr>
              <a:t>(Excludes Interstellar Probes)</a:t>
            </a:r>
          </a:p>
          <a:p>
            <a:pPr algn="l"/>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Heliophysics missions with real-time (&lt;5 min) ground transmission:</a:t>
            </a:r>
          </a:p>
          <a:p>
            <a:pPr marL="742950" lvl="1" indent="-285750" algn="l">
              <a:buFont typeface="Arial" panose="020B0604020202020204" pitchFamily="34" charset="0"/>
              <a:buChar char="•"/>
            </a:pPr>
            <a:r>
              <a:rPr lang="en-US" b="1" i="0" u="none" strike="noStrike" dirty="0">
                <a:solidFill>
                  <a:srgbClr val="000000"/>
                </a:solidFill>
                <a:effectLst/>
              </a:rPr>
              <a:t>Wind</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ACE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VAP</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IMAP</a:t>
            </a:r>
            <a:r>
              <a:rPr lang="en-US" b="0" i="0" u="none" strike="noStrike" dirty="0">
                <a:solidFill>
                  <a:srgbClr val="000000"/>
                </a:solidFill>
                <a:effectLst/>
              </a:rPr>
              <a:t> (Launching in SEP 2025)</a:t>
            </a:r>
          </a:p>
        </p:txBody>
      </p:sp>
      <p:sp>
        <p:nvSpPr>
          <p:cNvPr id="26" name="TextBox 25">
            <a:extLst>
              <a:ext uri="{FF2B5EF4-FFF2-40B4-BE49-F238E27FC236}">
                <a16:creationId xmlns:a16="http://schemas.microsoft.com/office/drawing/2014/main" id="{10D5A1DA-2511-CE3E-3CFF-B3F99E161DD8}"/>
              </a:ext>
            </a:extLst>
          </p:cNvPr>
          <p:cNvSpPr txBox="1"/>
          <p:nvPr/>
        </p:nvSpPr>
        <p:spPr>
          <a:xfrm>
            <a:off x="5401732" y="3725222"/>
            <a:ext cx="6654801" cy="2031325"/>
          </a:xfrm>
          <a:prstGeom prst="rect">
            <a:avLst/>
          </a:prstGeom>
          <a:noFill/>
        </p:spPr>
        <p:txBody>
          <a:bodyPr wrap="square" rtlCol="0">
            <a:spAutoFit/>
          </a:bodyPr>
          <a:lstStyle/>
          <a:p>
            <a:pPr algn="ctr"/>
            <a:r>
              <a:rPr lang="en-US" u="sng" dirty="0">
                <a:solidFill>
                  <a:srgbClr val="000000"/>
                </a:solidFill>
              </a:rPr>
              <a:t>In Other Words:</a:t>
            </a:r>
          </a:p>
          <a:p>
            <a:pPr algn="ctr"/>
            <a:endParaRPr lang="en-US" dirty="0"/>
          </a:p>
          <a:p>
            <a:pPr marL="285750" indent="-285750" algn="just">
              <a:buFont typeface="Arial" panose="020B0604020202020204" pitchFamily="34" charset="0"/>
              <a:buChar char="•"/>
            </a:pPr>
            <a:r>
              <a:rPr lang="en-US" dirty="0">
                <a:solidFill>
                  <a:srgbClr val="000000"/>
                </a:solidFill>
              </a:rPr>
              <a:t>Real-time decision-making can be efficiently handled on the ground.</a:t>
            </a:r>
          </a:p>
          <a:p>
            <a:pPr marL="285750" indent="-285750" algn="just">
              <a:buFont typeface="Arial" panose="020B0604020202020204" pitchFamily="34" charset="0"/>
              <a:buChar char="•"/>
            </a:pPr>
            <a:endParaRPr lang="en-US" dirty="0">
              <a:solidFill>
                <a:srgbClr val="000000"/>
              </a:solidFill>
            </a:endParaRPr>
          </a:p>
          <a:p>
            <a:pPr marL="285750" indent="-285750" algn="just">
              <a:buFont typeface="Arial" panose="020B0604020202020204" pitchFamily="34" charset="0"/>
              <a:buChar char="•"/>
            </a:pPr>
            <a:r>
              <a:rPr lang="en-US" b="1" dirty="0">
                <a:solidFill>
                  <a:srgbClr val="000000"/>
                </a:solidFill>
              </a:rPr>
              <a:t>Key challenge</a:t>
            </a:r>
            <a:r>
              <a:rPr lang="en-US" dirty="0">
                <a:solidFill>
                  <a:srgbClr val="000000"/>
                </a:solidFill>
              </a:rPr>
              <a:t>: Ensuring fast communication to the ground and potentially SC to SC communication.</a:t>
            </a:r>
          </a:p>
        </p:txBody>
      </p:sp>
      <p:pic>
        <p:nvPicPr>
          <p:cNvPr id="1026" name="Picture 2" descr="ESA - Optical Communication">
            <a:extLst>
              <a:ext uri="{FF2B5EF4-FFF2-40B4-BE49-F238E27FC236}">
                <a16:creationId xmlns:a16="http://schemas.microsoft.com/office/drawing/2014/main" id="{2737924A-D89D-901E-9F4D-DA85D2C8E55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3446043"/>
            <a:ext cx="5177412" cy="29109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79B5A9E-B050-2347-BA0C-B543360FAAC2}"/>
              </a:ext>
            </a:extLst>
          </p:cNvPr>
          <p:cNvSpPr txBox="1"/>
          <p:nvPr/>
        </p:nvSpPr>
        <p:spPr>
          <a:xfrm>
            <a:off x="0" y="6356989"/>
            <a:ext cx="1064715" cy="276999"/>
          </a:xfrm>
          <a:prstGeom prst="rect">
            <a:avLst/>
          </a:prstGeom>
          <a:noFill/>
        </p:spPr>
        <p:txBody>
          <a:bodyPr wrap="none" rtlCol="0">
            <a:spAutoFit/>
          </a:bodyPr>
          <a:lstStyle/>
          <a:p>
            <a:r>
              <a:rPr lang="en-US" sz="1200" dirty="0">
                <a:solidFill>
                  <a:srgbClr val="000000"/>
                </a:solidFill>
              </a:rPr>
              <a:t>Credits: ESA</a:t>
            </a:r>
          </a:p>
        </p:txBody>
      </p:sp>
    </p:spTree>
    <p:extLst>
      <p:ext uri="{BB962C8B-B14F-4D97-AF65-F5344CB8AC3E}">
        <p14:creationId xmlns:p14="http://schemas.microsoft.com/office/powerpoint/2010/main" val="187434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6E245-B07C-80A6-DC67-E12E883E0F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B360AB-A5B0-5721-FAA9-616A29CE0D8C}"/>
              </a:ext>
            </a:extLst>
          </p:cNvPr>
          <p:cNvSpPr>
            <a:spLocks noGrp="1"/>
          </p:cNvSpPr>
          <p:nvPr>
            <p:ph type="title"/>
          </p:nvPr>
        </p:nvSpPr>
        <p:spPr/>
        <p:txBody>
          <a:bodyPr/>
          <a:lstStyle/>
          <a:p>
            <a:pPr algn="ctr"/>
            <a:r>
              <a:rPr lang="en-US" dirty="0"/>
              <a:t>Final Words</a:t>
            </a:r>
            <a:endParaRPr lang="sv-SE" dirty="0"/>
          </a:p>
        </p:txBody>
      </p:sp>
      <p:sp>
        <p:nvSpPr>
          <p:cNvPr id="2" name="TextBox 1">
            <a:extLst>
              <a:ext uri="{FF2B5EF4-FFF2-40B4-BE49-F238E27FC236}">
                <a16:creationId xmlns:a16="http://schemas.microsoft.com/office/drawing/2014/main" id="{677F0FAD-B763-DC2B-010D-CBB3393FD057}"/>
              </a:ext>
            </a:extLst>
          </p:cNvPr>
          <p:cNvSpPr txBox="1"/>
          <p:nvPr/>
        </p:nvSpPr>
        <p:spPr>
          <a:xfrm>
            <a:off x="0" y="5401733"/>
            <a:ext cx="12192000" cy="1200329"/>
          </a:xfrm>
          <a:prstGeom prst="rect">
            <a:avLst/>
          </a:prstGeom>
          <a:noFill/>
        </p:spPr>
        <p:txBody>
          <a:bodyPr wrap="square" rtlCol="0">
            <a:spAutoFit/>
          </a:bodyPr>
          <a:lstStyle/>
          <a:p>
            <a:r>
              <a:rPr lang="en-US" u="sng" dirty="0">
                <a:solidFill>
                  <a:srgbClr val="000000"/>
                </a:solidFill>
              </a:rPr>
              <a:t>Paraphrasing a SC engineer I talked with last week: </a:t>
            </a:r>
          </a:p>
          <a:p>
            <a:endParaRPr lang="en-US" dirty="0">
              <a:solidFill>
                <a:srgbClr val="000000"/>
              </a:solidFill>
            </a:endParaRPr>
          </a:p>
          <a:p>
            <a:pPr algn="ctr"/>
            <a:r>
              <a:rPr lang="en-US" i="1" dirty="0">
                <a:solidFill>
                  <a:srgbClr val="0005FF"/>
                </a:solidFill>
              </a:rPr>
              <a:t>“If your AI/ML applications saves mass, power, volume, telemetry and/or cost then it can be pursued. Also, if your application enables new science! You just have to show/demonstrate it“</a:t>
            </a:r>
          </a:p>
        </p:txBody>
      </p:sp>
      <p:sp>
        <p:nvSpPr>
          <p:cNvPr id="4" name="Content Placeholder 5">
            <a:extLst>
              <a:ext uri="{FF2B5EF4-FFF2-40B4-BE49-F238E27FC236}">
                <a16:creationId xmlns:a16="http://schemas.microsoft.com/office/drawing/2014/main" id="{A3D82429-BE65-142A-E544-A0017A33DE44}"/>
              </a:ext>
            </a:extLst>
          </p:cNvPr>
          <p:cNvSpPr>
            <a:spLocks noGrp="1"/>
          </p:cNvSpPr>
          <p:nvPr>
            <p:ph idx="1"/>
          </p:nvPr>
        </p:nvSpPr>
        <p:spPr>
          <a:xfrm>
            <a:off x="0" y="789089"/>
            <a:ext cx="6887497" cy="4986338"/>
          </a:xfrm>
        </p:spPr>
        <p:txBody>
          <a:bodyPr>
            <a:noAutofit/>
          </a:bodyPr>
          <a:lstStyle/>
          <a:p>
            <a:pPr marL="0" indent="0" algn="ctr">
              <a:buNone/>
            </a:pPr>
            <a:r>
              <a:rPr lang="en-US" sz="1800" dirty="0">
                <a:solidFill>
                  <a:srgbClr val="FF0000"/>
                </a:solidFill>
              </a:rPr>
              <a:t>Amazing progress on ML/AI methods and on their applications in Heliophysics and Space Weather.</a:t>
            </a:r>
            <a:endParaRPr lang="en-US" sz="1800" dirty="0"/>
          </a:p>
          <a:p>
            <a:pPr marL="0" indent="0">
              <a:buNone/>
            </a:pPr>
            <a:r>
              <a:rPr lang="en-US" sz="1800" u="sng" dirty="0"/>
              <a:t>How can we use AI/ML for</a:t>
            </a:r>
          </a:p>
          <a:p>
            <a:pPr lvl="1">
              <a:buFontTx/>
              <a:buChar char="-"/>
            </a:pPr>
            <a:r>
              <a:rPr lang="en-US" sz="1800" dirty="0"/>
              <a:t>Data reduction and processing on board?</a:t>
            </a:r>
          </a:p>
          <a:p>
            <a:pPr lvl="1">
              <a:buFontTx/>
              <a:buChar char="-"/>
            </a:pPr>
            <a:r>
              <a:rPr lang="en-US" sz="1800" dirty="0"/>
              <a:t>Orbital and formation maneuvers? (Collision Avoidance?)</a:t>
            </a:r>
          </a:p>
          <a:p>
            <a:pPr lvl="1">
              <a:buFontTx/>
              <a:buChar char="-"/>
            </a:pPr>
            <a:r>
              <a:rPr lang="en-US" sz="1800" dirty="0"/>
              <a:t>Changing modes in instrumentation for different scientific and operational objectives?</a:t>
            </a:r>
          </a:p>
          <a:p>
            <a:pPr lvl="1">
              <a:buFontTx/>
              <a:buChar char="-"/>
            </a:pPr>
            <a:endParaRPr lang="en-US" sz="1800" dirty="0"/>
          </a:p>
          <a:p>
            <a:pPr>
              <a:buFont typeface="Wingdings" pitchFamily="2" charset="2"/>
              <a:buChar char="v"/>
            </a:pPr>
            <a:r>
              <a:rPr lang="en-US" sz="1800" dirty="0"/>
              <a:t>How do we apply AI effectively to large constellations of SCs?</a:t>
            </a:r>
          </a:p>
          <a:p>
            <a:pPr>
              <a:buFont typeface="Wingdings" pitchFamily="2" charset="2"/>
              <a:buChar char="v"/>
            </a:pPr>
            <a:r>
              <a:rPr lang="en-US" sz="1800" dirty="0"/>
              <a:t>How do we design future missions to make AI methods more effective and increase science return?</a:t>
            </a:r>
          </a:p>
          <a:p>
            <a:pPr>
              <a:buFont typeface="Wingdings" pitchFamily="2" charset="2"/>
              <a:buChar char="v"/>
            </a:pPr>
            <a:r>
              <a:rPr lang="en-US" sz="1800" dirty="0"/>
              <a:t>How do we wrap models in the mission design?</a:t>
            </a:r>
          </a:p>
          <a:p>
            <a:pPr marL="457200" lvl="1" indent="0">
              <a:buNone/>
            </a:pPr>
            <a:endParaRPr lang="en-US" sz="1800" dirty="0"/>
          </a:p>
        </p:txBody>
      </p:sp>
      <p:pic>
        <p:nvPicPr>
          <p:cNvPr id="8194" name="Picture 2" descr="A highly detailed futuristic illustration of a spacecraft using AI on board. The spacecraft is depicted with glowing neural network patterns integrated into its structure, symbolizing artificial intelligence. The scene shows the spacecraft in orbit around Earth or near the Sun, analyzing data streams represented by holographic displays or light projections from the spacecraft. Antennas and sensors are visibly active, capturing space weather data such as solar flares and magnetic fields. The overall design is sleek and advanced, with a scientific and visionary aesthetic, emphasizing innovation and the integration of AI in space exploration.">
            <a:extLst>
              <a:ext uri="{FF2B5EF4-FFF2-40B4-BE49-F238E27FC236}">
                <a16:creationId xmlns:a16="http://schemas.microsoft.com/office/drawing/2014/main" id="{63BB71C4-947C-6E0E-0F3A-2D7FD8A0EC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80697" y="789089"/>
            <a:ext cx="5139863" cy="51398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B9380B-AFF0-2879-4FF1-096812D2F8B2}"/>
              </a:ext>
            </a:extLst>
          </p:cNvPr>
          <p:cNvSpPr txBox="1"/>
          <p:nvPr/>
        </p:nvSpPr>
        <p:spPr>
          <a:xfrm>
            <a:off x="10613319" y="553467"/>
            <a:ext cx="1592103" cy="276999"/>
          </a:xfrm>
          <a:prstGeom prst="rect">
            <a:avLst/>
          </a:prstGeom>
          <a:noFill/>
        </p:spPr>
        <p:txBody>
          <a:bodyPr wrap="none" rtlCol="0">
            <a:spAutoFit/>
          </a:bodyPr>
          <a:lstStyle/>
          <a:p>
            <a:pPr algn="ctr"/>
            <a:r>
              <a:rPr lang="en-US" sz="1200" dirty="0">
                <a:solidFill>
                  <a:srgbClr val="000000"/>
                </a:solidFill>
              </a:rPr>
              <a:t>Made with DALL-E 3</a:t>
            </a:r>
          </a:p>
        </p:txBody>
      </p:sp>
    </p:spTree>
    <p:extLst>
      <p:ext uri="{BB962C8B-B14F-4D97-AF65-F5344CB8AC3E}">
        <p14:creationId xmlns:p14="http://schemas.microsoft.com/office/powerpoint/2010/main" val="2983483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EB30-CF2E-9282-C39C-395222BA02E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41D5B-DF2E-1483-C9B8-CADFC73F1D5B}"/>
              </a:ext>
            </a:extLst>
          </p:cNvPr>
          <p:cNvSpPr>
            <a:spLocks noGrp="1"/>
          </p:cNvSpPr>
          <p:nvPr>
            <p:ph idx="1"/>
          </p:nvPr>
        </p:nvSpPr>
        <p:spPr>
          <a:xfrm>
            <a:off x="420914" y="-1"/>
            <a:ext cx="11196286" cy="6858001"/>
          </a:xfrm>
        </p:spPr>
        <p:txBody>
          <a:bodyPr anchor="ctr">
            <a:normAutofit/>
          </a:bodyPr>
          <a:lstStyle/>
          <a:p>
            <a:pPr marL="0" indent="0" algn="ctr">
              <a:buNone/>
            </a:pPr>
            <a:r>
              <a:rPr lang="en-US" sz="3600" dirty="0"/>
              <a:t>Appendix</a:t>
            </a:r>
          </a:p>
        </p:txBody>
      </p:sp>
    </p:spTree>
    <p:extLst>
      <p:ext uri="{BB962C8B-B14F-4D97-AF65-F5344CB8AC3E}">
        <p14:creationId xmlns:p14="http://schemas.microsoft.com/office/powerpoint/2010/main" val="197179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a:t>What is machine learning &amp; A.I</a:t>
            </a:r>
            <a:endParaRPr lang="sv-SE" dirty="0"/>
          </a:p>
        </p:txBody>
      </p:sp>
      <p:sp>
        <p:nvSpPr>
          <p:cNvPr id="5" name="Content Placeholder 1"/>
          <p:cNvSpPr>
            <a:spLocks noGrp="1"/>
          </p:cNvSpPr>
          <p:nvPr>
            <p:ph idx="1"/>
          </p:nvPr>
        </p:nvSpPr>
        <p:spPr>
          <a:xfrm>
            <a:off x="576000" y="812775"/>
            <a:ext cx="11041200" cy="5790288"/>
          </a:xfrm>
        </p:spPr>
        <p:txBody>
          <a:bodyPr>
            <a:normAutofit/>
          </a:bodyPr>
          <a:lstStyle/>
          <a:p>
            <a:pPr marL="0" indent="0">
              <a:buNone/>
            </a:pPr>
            <a:endParaRPr lang="en-US" dirty="0"/>
          </a:p>
          <a:p>
            <a:pPr marL="0" indent="0">
              <a:buNone/>
            </a:pPr>
            <a:r>
              <a:rPr lang="en-US" dirty="0"/>
              <a:t>AI (Artificial Intelligence) : A term often used to draw attention (at least for the moment). </a:t>
            </a:r>
          </a:p>
          <a:p>
            <a:pPr marL="0" indent="0">
              <a:buNone/>
            </a:pPr>
            <a:r>
              <a:rPr lang="en-US" dirty="0"/>
              <a:t>ML (Machine Learning) : An algorithm designed to “learn” something based on rules and/or data.</a:t>
            </a:r>
          </a:p>
          <a:p>
            <a:pPr marL="0" indent="0">
              <a:buNone/>
            </a:pPr>
            <a:endParaRPr lang="en-US" dirty="0"/>
          </a:p>
          <a:p>
            <a:pPr marL="0" indent="0">
              <a:buNone/>
            </a:pPr>
            <a:endParaRPr lang="sv-SE" dirty="0"/>
          </a:p>
        </p:txBody>
      </p:sp>
      <p:pic>
        <p:nvPicPr>
          <p:cNvPr id="3074" name="Picture 2" descr="No, Machine Learning is not just glorified Statistics | by Joe Davison |  Towards Data Scienc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75458" y="3066254"/>
            <a:ext cx="3344244" cy="33394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datascience - Let's keep this on...">
            <a:extLst>
              <a:ext uri="{FF2B5EF4-FFF2-40B4-BE49-F238E27FC236}">
                <a16:creationId xmlns:a16="http://schemas.microsoft.com/office/drawing/2014/main" id="{B79FB753-DDEC-A59E-B5BE-C647CC2E49B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17334" y="2955241"/>
            <a:ext cx="2849192" cy="35614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I in nutshell : ProgrammerHumo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5179" y="3609009"/>
            <a:ext cx="4410109" cy="24755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08AFDCB-F905-385D-0BF9-927A313F267F}"/>
              </a:ext>
            </a:extLst>
          </p:cNvPr>
          <p:cNvSpPr txBox="1"/>
          <p:nvPr/>
        </p:nvSpPr>
        <p:spPr>
          <a:xfrm>
            <a:off x="1608554" y="812775"/>
            <a:ext cx="9093195" cy="369332"/>
          </a:xfrm>
          <a:custGeom>
            <a:avLst/>
            <a:gdLst>
              <a:gd name="connsiteX0" fmla="*/ 0 w 9093195"/>
              <a:gd name="connsiteY0" fmla="*/ 0 h 369332"/>
              <a:gd name="connsiteX1" fmla="*/ 608545 w 9093195"/>
              <a:gd name="connsiteY1" fmla="*/ 0 h 369332"/>
              <a:gd name="connsiteX2" fmla="*/ 1308021 w 9093195"/>
              <a:gd name="connsiteY2" fmla="*/ 0 h 369332"/>
              <a:gd name="connsiteX3" fmla="*/ 2098430 w 9093195"/>
              <a:gd name="connsiteY3" fmla="*/ 0 h 369332"/>
              <a:gd name="connsiteX4" fmla="*/ 2706974 w 9093195"/>
              <a:gd name="connsiteY4" fmla="*/ 0 h 369332"/>
              <a:gd name="connsiteX5" fmla="*/ 3406451 w 9093195"/>
              <a:gd name="connsiteY5" fmla="*/ 0 h 369332"/>
              <a:gd name="connsiteX6" fmla="*/ 4287791 w 9093195"/>
              <a:gd name="connsiteY6" fmla="*/ 0 h 369332"/>
              <a:gd name="connsiteX7" fmla="*/ 4805404 w 9093195"/>
              <a:gd name="connsiteY7" fmla="*/ 0 h 369332"/>
              <a:gd name="connsiteX8" fmla="*/ 5595812 w 9093195"/>
              <a:gd name="connsiteY8" fmla="*/ 0 h 369332"/>
              <a:gd name="connsiteX9" fmla="*/ 6113425 w 9093195"/>
              <a:gd name="connsiteY9" fmla="*/ 0 h 369332"/>
              <a:gd name="connsiteX10" fmla="*/ 6812901 w 9093195"/>
              <a:gd name="connsiteY10" fmla="*/ 0 h 369332"/>
              <a:gd name="connsiteX11" fmla="*/ 7603310 w 9093195"/>
              <a:gd name="connsiteY11" fmla="*/ 0 h 369332"/>
              <a:gd name="connsiteX12" fmla="*/ 8029991 w 9093195"/>
              <a:gd name="connsiteY12" fmla="*/ 0 h 369332"/>
              <a:gd name="connsiteX13" fmla="*/ 8456671 w 9093195"/>
              <a:gd name="connsiteY13" fmla="*/ 0 h 369332"/>
              <a:gd name="connsiteX14" fmla="*/ 9093195 w 9093195"/>
              <a:gd name="connsiteY14" fmla="*/ 0 h 369332"/>
              <a:gd name="connsiteX15" fmla="*/ 9093195 w 9093195"/>
              <a:gd name="connsiteY15" fmla="*/ 369332 h 369332"/>
              <a:gd name="connsiteX16" fmla="*/ 8302787 w 9093195"/>
              <a:gd name="connsiteY16" fmla="*/ 369332 h 369332"/>
              <a:gd name="connsiteX17" fmla="*/ 7603310 w 9093195"/>
              <a:gd name="connsiteY17" fmla="*/ 369332 h 369332"/>
              <a:gd name="connsiteX18" fmla="*/ 6994765 w 9093195"/>
              <a:gd name="connsiteY18" fmla="*/ 369332 h 369332"/>
              <a:gd name="connsiteX19" fmla="*/ 6204357 w 9093195"/>
              <a:gd name="connsiteY19" fmla="*/ 369332 h 369332"/>
              <a:gd name="connsiteX20" fmla="*/ 5504880 w 9093195"/>
              <a:gd name="connsiteY20" fmla="*/ 369332 h 369332"/>
              <a:gd name="connsiteX21" fmla="*/ 4623540 w 9093195"/>
              <a:gd name="connsiteY21" fmla="*/ 369332 h 369332"/>
              <a:gd name="connsiteX22" fmla="*/ 3742199 w 9093195"/>
              <a:gd name="connsiteY22" fmla="*/ 369332 h 369332"/>
              <a:gd name="connsiteX23" fmla="*/ 2951791 w 9093195"/>
              <a:gd name="connsiteY23" fmla="*/ 369332 h 369332"/>
              <a:gd name="connsiteX24" fmla="*/ 2161383 w 9093195"/>
              <a:gd name="connsiteY24" fmla="*/ 369332 h 369332"/>
              <a:gd name="connsiteX25" fmla="*/ 1370974 w 9093195"/>
              <a:gd name="connsiteY25" fmla="*/ 369332 h 369332"/>
              <a:gd name="connsiteX26" fmla="*/ 853361 w 9093195"/>
              <a:gd name="connsiteY26" fmla="*/ 369332 h 369332"/>
              <a:gd name="connsiteX27" fmla="*/ 0 w 9093195"/>
              <a:gd name="connsiteY27" fmla="*/ 369332 h 369332"/>
              <a:gd name="connsiteX28" fmla="*/ 0 w 9093195"/>
              <a:gd name="connsiteY2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93195" h="369332" fill="none" extrusionOk="0">
                <a:moveTo>
                  <a:pt x="0" y="0"/>
                </a:moveTo>
                <a:cubicBezTo>
                  <a:pt x="263949" y="-7231"/>
                  <a:pt x="313748" y="15332"/>
                  <a:pt x="608545" y="0"/>
                </a:cubicBezTo>
                <a:cubicBezTo>
                  <a:pt x="903342" y="-15332"/>
                  <a:pt x="1114391" y="-24807"/>
                  <a:pt x="1308021" y="0"/>
                </a:cubicBezTo>
                <a:cubicBezTo>
                  <a:pt x="1501651" y="24807"/>
                  <a:pt x="1862299" y="-1047"/>
                  <a:pt x="2098430" y="0"/>
                </a:cubicBezTo>
                <a:cubicBezTo>
                  <a:pt x="2334561" y="1047"/>
                  <a:pt x="2431315" y="-12216"/>
                  <a:pt x="2706974" y="0"/>
                </a:cubicBezTo>
                <a:cubicBezTo>
                  <a:pt x="2982633" y="12216"/>
                  <a:pt x="3216059" y="-20921"/>
                  <a:pt x="3406451" y="0"/>
                </a:cubicBezTo>
                <a:cubicBezTo>
                  <a:pt x="3596843" y="20921"/>
                  <a:pt x="3853600" y="-12197"/>
                  <a:pt x="4287791" y="0"/>
                </a:cubicBezTo>
                <a:cubicBezTo>
                  <a:pt x="4721982" y="12197"/>
                  <a:pt x="4645603" y="-16246"/>
                  <a:pt x="4805404" y="0"/>
                </a:cubicBezTo>
                <a:cubicBezTo>
                  <a:pt x="4965205" y="16246"/>
                  <a:pt x="5313849" y="-7539"/>
                  <a:pt x="5595812" y="0"/>
                </a:cubicBezTo>
                <a:cubicBezTo>
                  <a:pt x="5877775" y="7539"/>
                  <a:pt x="5934466" y="-7504"/>
                  <a:pt x="6113425" y="0"/>
                </a:cubicBezTo>
                <a:cubicBezTo>
                  <a:pt x="6292384" y="7504"/>
                  <a:pt x="6630000" y="-18193"/>
                  <a:pt x="6812901" y="0"/>
                </a:cubicBezTo>
                <a:cubicBezTo>
                  <a:pt x="6995802" y="18193"/>
                  <a:pt x="7356042" y="33468"/>
                  <a:pt x="7603310" y="0"/>
                </a:cubicBezTo>
                <a:cubicBezTo>
                  <a:pt x="7850578" y="-33468"/>
                  <a:pt x="7937362" y="11292"/>
                  <a:pt x="8029991" y="0"/>
                </a:cubicBezTo>
                <a:cubicBezTo>
                  <a:pt x="8122620" y="-11292"/>
                  <a:pt x="8250889" y="-3981"/>
                  <a:pt x="8456671" y="0"/>
                </a:cubicBezTo>
                <a:cubicBezTo>
                  <a:pt x="8662453" y="3981"/>
                  <a:pt x="8909959" y="27062"/>
                  <a:pt x="9093195" y="0"/>
                </a:cubicBezTo>
                <a:cubicBezTo>
                  <a:pt x="9077549" y="139966"/>
                  <a:pt x="9078151" y="246246"/>
                  <a:pt x="9093195" y="369332"/>
                </a:cubicBezTo>
                <a:cubicBezTo>
                  <a:pt x="8810906" y="389603"/>
                  <a:pt x="8542590" y="402006"/>
                  <a:pt x="8302787" y="369332"/>
                </a:cubicBezTo>
                <a:cubicBezTo>
                  <a:pt x="8062984" y="336658"/>
                  <a:pt x="7809770" y="360696"/>
                  <a:pt x="7603310" y="369332"/>
                </a:cubicBezTo>
                <a:cubicBezTo>
                  <a:pt x="7396850" y="377968"/>
                  <a:pt x="7129012" y="396593"/>
                  <a:pt x="6994765" y="369332"/>
                </a:cubicBezTo>
                <a:cubicBezTo>
                  <a:pt x="6860518" y="342071"/>
                  <a:pt x="6587573" y="360013"/>
                  <a:pt x="6204357" y="369332"/>
                </a:cubicBezTo>
                <a:cubicBezTo>
                  <a:pt x="5821141" y="378651"/>
                  <a:pt x="5674361" y="354722"/>
                  <a:pt x="5504880" y="369332"/>
                </a:cubicBezTo>
                <a:cubicBezTo>
                  <a:pt x="5335399" y="383942"/>
                  <a:pt x="4825740" y="360151"/>
                  <a:pt x="4623540" y="369332"/>
                </a:cubicBezTo>
                <a:cubicBezTo>
                  <a:pt x="4421340" y="378513"/>
                  <a:pt x="4077025" y="389568"/>
                  <a:pt x="3742199" y="369332"/>
                </a:cubicBezTo>
                <a:cubicBezTo>
                  <a:pt x="3407373" y="349096"/>
                  <a:pt x="3141247" y="382333"/>
                  <a:pt x="2951791" y="369332"/>
                </a:cubicBezTo>
                <a:cubicBezTo>
                  <a:pt x="2762335" y="356331"/>
                  <a:pt x="2368821" y="387142"/>
                  <a:pt x="2161383" y="369332"/>
                </a:cubicBezTo>
                <a:cubicBezTo>
                  <a:pt x="1953945" y="351522"/>
                  <a:pt x="1581189" y="390444"/>
                  <a:pt x="1370974" y="369332"/>
                </a:cubicBezTo>
                <a:cubicBezTo>
                  <a:pt x="1160759" y="348220"/>
                  <a:pt x="1045584" y="373175"/>
                  <a:pt x="853361" y="369332"/>
                </a:cubicBezTo>
                <a:cubicBezTo>
                  <a:pt x="661138" y="365489"/>
                  <a:pt x="410877" y="396580"/>
                  <a:pt x="0" y="369332"/>
                </a:cubicBezTo>
                <a:cubicBezTo>
                  <a:pt x="12970" y="216634"/>
                  <a:pt x="4476" y="154025"/>
                  <a:pt x="0" y="0"/>
                </a:cubicBezTo>
                <a:close/>
              </a:path>
              <a:path w="9093195" h="369332" stroke="0" extrusionOk="0">
                <a:moveTo>
                  <a:pt x="0" y="0"/>
                </a:moveTo>
                <a:cubicBezTo>
                  <a:pt x="224561" y="13555"/>
                  <a:pt x="398557" y="16326"/>
                  <a:pt x="608545" y="0"/>
                </a:cubicBezTo>
                <a:cubicBezTo>
                  <a:pt x="818534" y="-16326"/>
                  <a:pt x="920403" y="11571"/>
                  <a:pt x="1035225" y="0"/>
                </a:cubicBezTo>
                <a:cubicBezTo>
                  <a:pt x="1150047" y="-11571"/>
                  <a:pt x="1560592" y="-9178"/>
                  <a:pt x="1916566" y="0"/>
                </a:cubicBezTo>
                <a:cubicBezTo>
                  <a:pt x="2272540" y="9178"/>
                  <a:pt x="2401534" y="9866"/>
                  <a:pt x="2525110" y="0"/>
                </a:cubicBezTo>
                <a:cubicBezTo>
                  <a:pt x="2648686" y="-9866"/>
                  <a:pt x="2941090" y="-26909"/>
                  <a:pt x="3133655" y="0"/>
                </a:cubicBezTo>
                <a:cubicBezTo>
                  <a:pt x="3326221" y="26909"/>
                  <a:pt x="3824450" y="-35954"/>
                  <a:pt x="4014995" y="0"/>
                </a:cubicBezTo>
                <a:cubicBezTo>
                  <a:pt x="4205540" y="35954"/>
                  <a:pt x="4330496" y="22272"/>
                  <a:pt x="4532608" y="0"/>
                </a:cubicBezTo>
                <a:cubicBezTo>
                  <a:pt x="4734720" y="-22272"/>
                  <a:pt x="5213090" y="41616"/>
                  <a:pt x="5413948" y="0"/>
                </a:cubicBezTo>
                <a:cubicBezTo>
                  <a:pt x="5614806" y="-41616"/>
                  <a:pt x="5993746" y="13518"/>
                  <a:pt x="6295289" y="0"/>
                </a:cubicBezTo>
                <a:cubicBezTo>
                  <a:pt x="6596832" y="-13518"/>
                  <a:pt x="6729136" y="32230"/>
                  <a:pt x="6994765" y="0"/>
                </a:cubicBezTo>
                <a:cubicBezTo>
                  <a:pt x="7260394" y="-32230"/>
                  <a:pt x="7653986" y="-38213"/>
                  <a:pt x="7876106" y="0"/>
                </a:cubicBezTo>
                <a:cubicBezTo>
                  <a:pt x="8098226" y="38213"/>
                  <a:pt x="8263727" y="17074"/>
                  <a:pt x="8484650" y="0"/>
                </a:cubicBezTo>
                <a:cubicBezTo>
                  <a:pt x="8705573" y="-17074"/>
                  <a:pt x="8949345" y="-23060"/>
                  <a:pt x="9093195" y="0"/>
                </a:cubicBezTo>
                <a:cubicBezTo>
                  <a:pt x="9097022" y="83005"/>
                  <a:pt x="9100927" y="269032"/>
                  <a:pt x="9093195" y="369332"/>
                </a:cubicBezTo>
                <a:cubicBezTo>
                  <a:pt x="8758583" y="340215"/>
                  <a:pt x="8679937" y="401788"/>
                  <a:pt x="8393718" y="369332"/>
                </a:cubicBezTo>
                <a:cubicBezTo>
                  <a:pt x="8107499" y="336876"/>
                  <a:pt x="7836109" y="381609"/>
                  <a:pt x="7694242" y="369332"/>
                </a:cubicBezTo>
                <a:cubicBezTo>
                  <a:pt x="7552375" y="357055"/>
                  <a:pt x="7138890" y="400677"/>
                  <a:pt x="6812901" y="369332"/>
                </a:cubicBezTo>
                <a:cubicBezTo>
                  <a:pt x="6486912" y="337987"/>
                  <a:pt x="6375402" y="360929"/>
                  <a:pt x="6113425" y="369332"/>
                </a:cubicBezTo>
                <a:cubicBezTo>
                  <a:pt x="5851448" y="377735"/>
                  <a:pt x="5884752" y="377304"/>
                  <a:pt x="5686744" y="369332"/>
                </a:cubicBezTo>
                <a:cubicBezTo>
                  <a:pt x="5488736" y="361360"/>
                  <a:pt x="5396272" y="394568"/>
                  <a:pt x="5169132" y="369332"/>
                </a:cubicBezTo>
                <a:cubicBezTo>
                  <a:pt x="4941992" y="344096"/>
                  <a:pt x="4721479" y="383455"/>
                  <a:pt x="4287791" y="369332"/>
                </a:cubicBezTo>
                <a:cubicBezTo>
                  <a:pt x="3854103" y="355209"/>
                  <a:pt x="3803925" y="335516"/>
                  <a:pt x="3588315" y="369332"/>
                </a:cubicBezTo>
                <a:cubicBezTo>
                  <a:pt x="3372705" y="403148"/>
                  <a:pt x="3186903" y="352793"/>
                  <a:pt x="3070702" y="369332"/>
                </a:cubicBezTo>
                <a:cubicBezTo>
                  <a:pt x="2954501" y="385871"/>
                  <a:pt x="2515040" y="387635"/>
                  <a:pt x="2371225" y="369332"/>
                </a:cubicBezTo>
                <a:cubicBezTo>
                  <a:pt x="2227410" y="351029"/>
                  <a:pt x="2113483" y="385810"/>
                  <a:pt x="1944545" y="369332"/>
                </a:cubicBezTo>
                <a:cubicBezTo>
                  <a:pt x="1775607" y="352854"/>
                  <a:pt x="1635273" y="348082"/>
                  <a:pt x="1517864" y="369332"/>
                </a:cubicBezTo>
                <a:cubicBezTo>
                  <a:pt x="1400455" y="390582"/>
                  <a:pt x="1035020" y="387849"/>
                  <a:pt x="818388" y="369332"/>
                </a:cubicBezTo>
                <a:cubicBezTo>
                  <a:pt x="601756" y="350815"/>
                  <a:pt x="403964" y="380464"/>
                  <a:pt x="0" y="369332"/>
                </a:cubicBezTo>
                <a:cubicBezTo>
                  <a:pt x="1925" y="255848"/>
                  <a:pt x="13183" y="150430"/>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wrap="none" rtlCol="0">
            <a:spAutoFit/>
          </a:bodyPr>
          <a:lstStyle/>
          <a:p>
            <a:r>
              <a:rPr lang="en-US" i="1" dirty="0">
                <a:solidFill>
                  <a:srgbClr val="FF0000"/>
                </a:solidFill>
              </a:rPr>
              <a:t>My slide from </a:t>
            </a:r>
            <a:r>
              <a:rPr lang="en-US" b="1" i="1" u="sng" dirty="0">
                <a:solidFill>
                  <a:srgbClr val="FF0000"/>
                </a:solidFill>
              </a:rPr>
              <a:t>3 years ago</a:t>
            </a:r>
            <a:r>
              <a:rPr lang="en-US" i="1" dirty="0">
                <a:solidFill>
                  <a:srgbClr val="FF0000"/>
                </a:solidFill>
              </a:rPr>
              <a:t> doing a guest lecture on ML in space physics here at KTH…</a:t>
            </a:r>
          </a:p>
        </p:txBody>
      </p:sp>
      <p:cxnSp>
        <p:nvCxnSpPr>
          <p:cNvPr id="7" name="Straight Arrow Connector 6">
            <a:extLst>
              <a:ext uri="{FF2B5EF4-FFF2-40B4-BE49-F238E27FC236}">
                <a16:creationId xmlns:a16="http://schemas.microsoft.com/office/drawing/2014/main" id="{F740A771-DB13-DF8B-8944-D74A8E3A3706}"/>
              </a:ext>
            </a:extLst>
          </p:cNvPr>
          <p:cNvCxnSpPr>
            <a:cxnSpLocks/>
          </p:cNvCxnSpPr>
          <p:nvPr/>
        </p:nvCxnSpPr>
        <p:spPr>
          <a:xfrm flipV="1">
            <a:off x="3940935" y="5434885"/>
            <a:ext cx="2781837" cy="9708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9BCD0E9-3CE7-7CB3-5085-A341B7266553}"/>
              </a:ext>
            </a:extLst>
          </p:cNvPr>
          <p:cNvSpPr txBox="1"/>
          <p:nvPr/>
        </p:nvSpPr>
        <p:spPr>
          <a:xfrm>
            <a:off x="922101" y="6221055"/>
            <a:ext cx="3344244" cy="369332"/>
          </a:xfrm>
          <a:prstGeom prst="rect">
            <a:avLst/>
          </a:prstGeom>
          <a:noFill/>
        </p:spPr>
        <p:txBody>
          <a:bodyPr wrap="square">
            <a:spAutoFit/>
          </a:bodyPr>
          <a:lstStyle/>
          <a:p>
            <a:r>
              <a:rPr lang="en-US" dirty="0">
                <a:solidFill>
                  <a:srgbClr val="FF0000"/>
                </a:solidFill>
              </a:rPr>
              <a:t>Somehow we are already here</a:t>
            </a:r>
            <a:endParaRPr lang="en-US" dirty="0"/>
          </a:p>
        </p:txBody>
      </p:sp>
    </p:spTree>
    <p:extLst>
      <p:ext uri="{BB962C8B-B14F-4D97-AF65-F5344CB8AC3E}">
        <p14:creationId xmlns:p14="http://schemas.microsoft.com/office/powerpoint/2010/main" val="2166596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C437-3333-D553-CA63-325903EFF2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12F078-0603-91EB-DF8C-75AD45570F40}"/>
              </a:ext>
            </a:extLst>
          </p:cNvPr>
          <p:cNvSpPr>
            <a:spLocks noGrp="1"/>
          </p:cNvSpPr>
          <p:nvPr>
            <p:ph type="title"/>
          </p:nvPr>
        </p:nvSpPr>
        <p:spPr>
          <a:xfrm>
            <a:off x="576000" y="207037"/>
            <a:ext cx="11041200" cy="494003"/>
          </a:xfrm>
        </p:spPr>
        <p:txBody>
          <a:bodyPr>
            <a:normAutofit/>
          </a:bodyPr>
          <a:lstStyle/>
          <a:p>
            <a:pPr algn="ctr"/>
            <a:r>
              <a:rPr lang="en-US" dirty="0"/>
              <a:t>Problem: Where is magnetotail reconnection happening?</a:t>
            </a:r>
          </a:p>
        </p:txBody>
      </p:sp>
      <p:pic>
        <p:nvPicPr>
          <p:cNvPr id="3074" name="Picture 2" descr="Explosive Events in the Magnetosphere: Investigating Unusual Substorm in  Earth's Magnetotail">
            <a:extLst>
              <a:ext uri="{FF2B5EF4-FFF2-40B4-BE49-F238E27FC236}">
                <a16:creationId xmlns:a16="http://schemas.microsoft.com/office/drawing/2014/main" id="{A5707E6C-100F-E131-07D9-F84942CF8A6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6684" y="2063832"/>
            <a:ext cx="6271605" cy="35277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ime series data from the magnetotail reconnection event measured on... |  Download Scientific Diagram">
            <a:extLst>
              <a:ext uri="{FF2B5EF4-FFF2-40B4-BE49-F238E27FC236}">
                <a16:creationId xmlns:a16="http://schemas.microsoft.com/office/drawing/2014/main" id="{7F03F1C3-DD07-5622-1F0D-A222C628DC2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48009" y="972295"/>
            <a:ext cx="4392781" cy="29526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A6CA88-C20C-6639-4E05-59278AD42567}"/>
              </a:ext>
            </a:extLst>
          </p:cNvPr>
          <p:cNvSpPr txBox="1"/>
          <p:nvPr/>
        </p:nvSpPr>
        <p:spPr>
          <a:xfrm>
            <a:off x="8671760" y="3581500"/>
            <a:ext cx="1509821" cy="246221"/>
          </a:xfrm>
          <a:prstGeom prst="rect">
            <a:avLst/>
          </a:prstGeom>
          <a:noFill/>
        </p:spPr>
        <p:txBody>
          <a:bodyPr wrap="square">
            <a:spAutoFit/>
          </a:bodyPr>
          <a:lstStyle/>
          <a:p>
            <a:r>
              <a:rPr lang="en-US" sz="1000" dirty="0">
                <a:solidFill>
                  <a:srgbClr val="000000"/>
                </a:solidFill>
              </a:rPr>
              <a:t>Scroeder+2022</a:t>
            </a:r>
          </a:p>
        </p:txBody>
      </p:sp>
      <p:cxnSp>
        <p:nvCxnSpPr>
          <p:cNvPr id="6" name="Straight Arrow Connector 5">
            <a:extLst>
              <a:ext uri="{FF2B5EF4-FFF2-40B4-BE49-F238E27FC236}">
                <a16:creationId xmlns:a16="http://schemas.microsoft.com/office/drawing/2014/main" id="{C840D9A9-8486-DAFE-E721-71046317C4A6}"/>
              </a:ext>
            </a:extLst>
          </p:cNvPr>
          <p:cNvCxnSpPr/>
          <p:nvPr/>
        </p:nvCxnSpPr>
        <p:spPr>
          <a:xfrm flipV="1">
            <a:off x="5243992" y="2190307"/>
            <a:ext cx="1879822" cy="14034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2B6A974-A080-C90B-5956-5B489ED9BF3D}"/>
              </a:ext>
            </a:extLst>
          </p:cNvPr>
          <p:cNvCxnSpPr>
            <a:cxnSpLocks/>
          </p:cNvCxnSpPr>
          <p:nvPr/>
        </p:nvCxnSpPr>
        <p:spPr>
          <a:xfrm>
            <a:off x="5243992" y="3720280"/>
            <a:ext cx="1704017" cy="853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302F814-F40E-D3FA-F159-92C11B546745}"/>
              </a:ext>
            </a:extLst>
          </p:cNvPr>
          <p:cNvSpPr txBox="1"/>
          <p:nvPr/>
        </p:nvSpPr>
        <p:spPr>
          <a:xfrm rot="19393861">
            <a:off x="5379891" y="2373378"/>
            <a:ext cx="1249060" cy="646331"/>
          </a:xfrm>
          <a:prstGeom prst="rect">
            <a:avLst/>
          </a:prstGeom>
          <a:noFill/>
        </p:spPr>
        <p:txBody>
          <a:bodyPr wrap="none" rtlCol="0">
            <a:spAutoFit/>
          </a:bodyPr>
          <a:lstStyle/>
          <a:p>
            <a:pPr algn="ctr"/>
            <a:r>
              <a:rPr lang="en-US" dirty="0">
                <a:solidFill>
                  <a:srgbClr val="FF0000"/>
                </a:solidFill>
              </a:rPr>
              <a:t>“Rare”</a:t>
            </a:r>
          </a:p>
          <a:p>
            <a:r>
              <a:rPr lang="en-US" dirty="0">
                <a:solidFill>
                  <a:srgbClr val="FF0000"/>
                </a:solidFill>
              </a:rPr>
              <a:t>In-situ </a:t>
            </a:r>
            <a:r>
              <a:rPr lang="en-US" dirty="0" err="1">
                <a:solidFill>
                  <a:srgbClr val="FF0000"/>
                </a:solidFill>
              </a:rPr>
              <a:t>obs</a:t>
            </a:r>
            <a:endParaRPr lang="en-US" dirty="0">
              <a:solidFill>
                <a:srgbClr val="FF0000"/>
              </a:solidFill>
            </a:endParaRPr>
          </a:p>
        </p:txBody>
      </p:sp>
      <p:sp>
        <p:nvSpPr>
          <p:cNvPr id="12" name="TextBox 11">
            <a:extLst>
              <a:ext uri="{FF2B5EF4-FFF2-40B4-BE49-F238E27FC236}">
                <a16:creationId xmlns:a16="http://schemas.microsoft.com/office/drawing/2014/main" id="{29E37111-C680-49C2-0C29-2A7FD2F8002A}"/>
              </a:ext>
            </a:extLst>
          </p:cNvPr>
          <p:cNvSpPr txBox="1"/>
          <p:nvPr/>
        </p:nvSpPr>
        <p:spPr>
          <a:xfrm rot="1608274">
            <a:off x="5151132" y="4109326"/>
            <a:ext cx="1402948" cy="646331"/>
          </a:xfrm>
          <a:prstGeom prst="rect">
            <a:avLst/>
          </a:prstGeom>
          <a:noFill/>
        </p:spPr>
        <p:txBody>
          <a:bodyPr wrap="none" rtlCol="0">
            <a:spAutoFit/>
          </a:bodyPr>
          <a:lstStyle/>
          <a:p>
            <a:pPr algn="ctr"/>
            <a:r>
              <a:rPr lang="en-US" dirty="0">
                <a:solidFill>
                  <a:srgbClr val="FF0000"/>
                </a:solidFill>
              </a:rPr>
              <a:t>“Expensive”</a:t>
            </a:r>
          </a:p>
          <a:p>
            <a:pPr algn="ctr"/>
            <a:r>
              <a:rPr lang="en-US" dirty="0">
                <a:solidFill>
                  <a:srgbClr val="FF0000"/>
                </a:solidFill>
              </a:rPr>
              <a:t>Simulations</a:t>
            </a:r>
          </a:p>
        </p:txBody>
      </p:sp>
      <p:pic>
        <p:nvPicPr>
          <p:cNvPr id="13" name="Picture 12">
            <a:extLst>
              <a:ext uri="{FF2B5EF4-FFF2-40B4-BE49-F238E27FC236}">
                <a16:creationId xmlns:a16="http://schemas.microsoft.com/office/drawing/2014/main" id="{CF9F5FAC-1498-A0B7-DEC4-D6CCA928E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6710" y="3924965"/>
            <a:ext cx="4391553" cy="2531242"/>
          </a:xfrm>
          <a:prstGeom prst="rect">
            <a:avLst/>
          </a:prstGeom>
        </p:spPr>
      </p:pic>
      <p:sp>
        <p:nvSpPr>
          <p:cNvPr id="15" name="TextBox 14">
            <a:extLst>
              <a:ext uri="{FF2B5EF4-FFF2-40B4-BE49-F238E27FC236}">
                <a16:creationId xmlns:a16="http://schemas.microsoft.com/office/drawing/2014/main" id="{F68E4991-B3D5-B19E-4D0E-BA42203F3669}"/>
              </a:ext>
            </a:extLst>
          </p:cNvPr>
          <p:cNvSpPr txBox="1"/>
          <p:nvPr/>
        </p:nvSpPr>
        <p:spPr>
          <a:xfrm>
            <a:off x="9196440" y="6395670"/>
            <a:ext cx="6161048" cy="276999"/>
          </a:xfrm>
          <a:prstGeom prst="rect">
            <a:avLst/>
          </a:prstGeom>
          <a:noFill/>
        </p:spPr>
        <p:txBody>
          <a:bodyPr wrap="square">
            <a:spAutoFit/>
          </a:bodyPr>
          <a:lstStyle/>
          <a:p>
            <a:r>
              <a:rPr lang="en-US" sz="1200" dirty="0">
                <a:solidFill>
                  <a:srgbClr val="000000"/>
                </a:solidFill>
              </a:rPr>
              <a:t>NASA's Scientific Visualization Studio</a:t>
            </a:r>
          </a:p>
        </p:txBody>
      </p:sp>
      <p:sp>
        <p:nvSpPr>
          <p:cNvPr id="16" name="TextBox 15">
            <a:extLst>
              <a:ext uri="{FF2B5EF4-FFF2-40B4-BE49-F238E27FC236}">
                <a16:creationId xmlns:a16="http://schemas.microsoft.com/office/drawing/2014/main" id="{4FA69A9E-E384-3F03-B67F-7D4933506471}"/>
              </a:ext>
            </a:extLst>
          </p:cNvPr>
          <p:cNvSpPr txBox="1"/>
          <p:nvPr/>
        </p:nvSpPr>
        <p:spPr>
          <a:xfrm>
            <a:off x="176684" y="5562097"/>
            <a:ext cx="6161048" cy="276999"/>
          </a:xfrm>
          <a:prstGeom prst="rect">
            <a:avLst/>
          </a:prstGeom>
          <a:noFill/>
        </p:spPr>
        <p:txBody>
          <a:bodyPr wrap="square">
            <a:spAutoFit/>
          </a:bodyPr>
          <a:lstStyle/>
          <a:p>
            <a:r>
              <a:rPr lang="en-US" sz="1200" dirty="0">
                <a:solidFill>
                  <a:srgbClr val="000000"/>
                </a:solidFill>
              </a:rPr>
              <a:t>Credits: NASA</a:t>
            </a:r>
          </a:p>
        </p:txBody>
      </p:sp>
    </p:spTree>
    <p:extLst>
      <p:ext uri="{BB962C8B-B14F-4D97-AF65-F5344CB8AC3E}">
        <p14:creationId xmlns:p14="http://schemas.microsoft.com/office/powerpoint/2010/main" val="180614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84EAC-51FC-B662-80B0-7A29856ED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0F7C8C-A323-F393-56F7-465E23D70266}"/>
              </a:ext>
            </a:extLst>
          </p:cNvPr>
          <p:cNvSpPr>
            <a:spLocks noGrp="1"/>
          </p:cNvSpPr>
          <p:nvPr>
            <p:ph type="title"/>
          </p:nvPr>
        </p:nvSpPr>
        <p:spPr>
          <a:xfrm>
            <a:off x="576000" y="207037"/>
            <a:ext cx="11041200" cy="494003"/>
          </a:xfrm>
        </p:spPr>
        <p:txBody>
          <a:bodyPr>
            <a:normAutofit/>
          </a:bodyPr>
          <a:lstStyle/>
          <a:p>
            <a:pPr algn="ctr"/>
            <a:r>
              <a:rPr lang="en-US" dirty="0"/>
              <a:t>Solution: Data mining and multiple </a:t>
            </a:r>
            <a:r>
              <a:rPr lang="en-US" dirty="0" err="1"/>
              <a:t>datsets</a:t>
            </a:r>
            <a:endParaRPr lang="en-US" dirty="0"/>
          </a:p>
        </p:txBody>
      </p:sp>
      <p:pic>
        <p:nvPicPr>
          <p:cNvPr id="2" name="Picture 1">
            <a:extLst>
              <a:ext uri="{FF2B5EF4-FFF2-40B4-BE49-F238E27FC236}">
                <a16:creationId xmlns:a16="http://schemas.microsoft.com/office/drawing/2014/main" id="{E6DC45D1-C6B0-CA2E-6868-7BE1B7C7354B}"/>
              </a:ext>
            </a:extLst>
          </p:cNvPr>
          <p:cNvPicPr>
            <a:picLocks noChangeAspect="1"/>
          </p:cNvPicPr>
          <p:nvPr/>
        </p:nvPicPr>
        <p:blipFill>
          <a:blip r:embed="rId3"/>
          <a:stretch>
            <a:fillRect/>
          </a:stretch>
        </p:blipFill>
        <p:spPr>
          <a:xfrm>
            <a:off x="207094" y="3189595"/>
            <a:ext cx="3992141" cy="2804003"/>
          </a:xfrm>
          <a:prstGeom prst="rect">
            <a:avLst/>
          </a:prstGeom>
        </p:spPr>
      </p:pic>
      <p:sp>
        <p:nvSpPr>
          <p:cNvPr id="3" name="TextBox 2">
            <a:extLst>
              <a:ext uri="{FF2B5EF4-FFF2-40B4-BE49-F238E27FC236}">
                <a16:creationId xmlns:a16="http://schemas.microsoft.com/office/drawing/2014/main" id="{819179E6-E2AA-8460-5D71-17EE9901C97F}"/>
              </a:ext>
            </a:extLst>
          </p:cNvPr>
          <p:cNvSpPr txBox="1"/>
          <p:nvPr/>
        </p:nvSpPr>
        <p:spPr>
          <a:xfrm>
            <a:off x="756604" y="5942355"/>
            <a:ext cx="2797561" cy="276999"/>
          </a:xfrm>
          <a:prstGeom prst="rect">
            <a:avLst/>
          </a:prstGeom>
          <a:noFill/>
        </p:spPr>
        <p:txBody>
          <a:bodyPr wrap="none" rtlCol="0">
            <a:spAutoFit/>
          </a:bodyPr>
          <a:lstStyle/>
          <a:p>
            <a:r>
              <a:rPr lang="en-US" sz="1200" dirty="0">
                <a:solidFill>
                  <a:srgbClr val="000000"/>
                </a:solidFill>
              </a:rPr>
              <a:t>Credits: </a:t>
            </a:r>
            <a:r>
              <a:rPr lang="en-US" sz="1200" dirty="0" err="1">
                <a:solidFill>
                  <a:srgbClr val="000000"/>
                </a:solidFill>
              </a:rPr>
              <a:t>Sitnov</a:t>
            </a:r>
            <a:r>
              <a:rPr lang="en-US" sz="1200" dirty="0">
                <a:solidFill>
                  <a:srgbClr val="000000"/>
                </a:solidFill>
              </a:rPr>
              <a:t> &amp; Stephens (APL/JHU)</a:t>
            </a:r>
          </a:p>
        </p:txBody>
      </p:sp>
      <p:pic>
        <p:nvPicPr>
          <p:cNvPr id="5" name="Picture 4">
            <a:extLst>
              <a:ext uri="{FF2B5EF4-FFF2-40B4-BE49-F238E27FC236}">
                <a16:creationId xmlns:a16="http://schemas.microsoft.com/office/drawing/2014/main" id="{F1ED2742-6286-F4A2-A0BB-F6080041A32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276680" y="979099"/>
            <a:ext cx="4149751" cy="24499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7EB469-8D9A-D9B9-E287-C398256927D8}"/>
                  </a:ext>
                </a:extLst>
              </p:cNvPr>
              <p:cNvSpPr txBox="1"/>
              <p:nvPr/>
            </p:nvSpPr>
            <p:spPr>
              <a:xfrm>
                <a:off x="544579" y="1615854"/>
                <a:ext cx="1556824" cy="738664"/>
              </a:xfrm>
              <a:prstGeom prst="rect">
                <a:avLst/>
              </a:prstGeom>
              <a:noFill/>
              <a:ln w="19050">
                <a:noFill/>
              </a:ln>
            </p:spPr>
            <p:txBody>
              <a:bodyPr wrap="square" rtlCol="0">
                <a:spAutoFit/>
              </a:bodyPr>
              <a:lstStyle/>
              <a:p>
                <a:pPr algn="ctr"/>
                <a:r>
                  <a:rPr lang="en-US" sz="1400" dirty="0">
                    <a:solidFill>
                      <a:srgbClr val="000000"/>
                    </a:solidFill>
                  </a:rPr>
                  <a:t>Substorm Index (</a:t>
                </a:r>
                <a14:m>
                  <m:oMath xmlns:m="http://schemas.openxmlformats.org/officeDocument/2006/math">
                    <m:r>
                      <a:rPr lang="en-US" sz="1400" b="0" i="1" smtClean="0">
                        <a:solidFill>
                          <a:srgbClr val="000000"/>
                        </a:solidFill>
                        <a:latin typeface="Cambria Math" panose="02040503050406030204" pitchFamily="18" charset="0"/>
                      </a:rPr>
                      <m:t>𝐴𝐿</m:t>
                    </m:r>
                  </m:oMath>
                </a14:m>
                <a:r>
                  <a:rPr lang="en-US" sz="1400" dirty="0">
                    <a:solidFill>
                      <a:srgbClr val="000000"/>
                    </a:solidFill>
                  </a:rPr>
                  <a:t> or </a:t>
                </a:r>
                <a14:m>
                  <m:oMath xmlns:m="http://schemas.openxmlformats.org/officeDocument/2006/math">
                    <m:r>
                      <a:rPr lang="en-US" sz="1400" b="0" i="1" smtClean="0">
                        <a:solidFill>
                          <a:srgbClr val="000000"/>
                        </a:solidFill>
                        <a:latin typeface="Cambria Math" panose="02040503050406030204" pitchFamily="18" charset="0"/>
                      </a:rPr>
                      <m:t>𝑆𝑀𝐿</m:t>
                    </m:r>
                  </m:oMath>
                </a14:m>
                <a:r>
                  <a:rPr lang="en-US" sz="1400" dirty="0">
                    <a:solidFill>
                      <a:srgbClr val="000000"/>
                    </a:solidFill>
                  </a:rPr>
                  <a:t>) &amp; Time-derivative</a:t>
                </a:r>
              </a:p>
            </p:txBody>
          </p:sp>
        </mc:Choice>
        <mc:Fallback xmlns="">
          <p:sp>
            <p:nvSpPr>
              <p:cNvPr id="7" name="TextBox 6">
                <a:extLst>
                  <a:ext uri="{FF2B5EF4-FFF2-40B4-BE49-F238E27FC236}">
                    <a16:creationId xmlns:a16="http://schemas.microsoft.com/office/drawing/2014/main" id="{677EB469-8D9A-D9B9-E287-C398256927D8}"/>
                  </a:ext>
                </a:extLst>
              </p:cNvPr>
              <p:cNvSpPr txBox="1">
                <a:spLocks noRot="1" noChangeAspect="1" noMove="1" noResize="1" noEditPoints="1" noAdjustHandles="1" noChangeArrowheads="1" noChangeShapeType="1" noTextEdit="1"/>
              </p:cNvSpPr>
              <p:nvPr/>
            </p:nvSpPr>
            <p:spPr>
              <a:xfrm>
                <a:off x="544579" y="1615854"/>
                <a:ext cx="1556824" cy="738664"/>
              </a:xfrm>
              <a:prstGeom prst="rect">
                <a:avLst/>
              </a:prstGeom>
              <a:blipFill>
                <a:blip r:embed="rId5"/>
                <a:stretch>
                  <a:fillRect t="-1695" b="-6780"/>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1A2CD8-2729-7D65-DCF5-EED7DF3E724D}"/>
                  </a:ext>
                </a:extLst>
              </p:cNvPr>
              <p:cNvSpPr txBox="1"/>
              <p:nvPr/>
            </p:nvSpPr>
            <p:spPr>
              <a:xfrm>
                <a:off x="4484892" y="2354518"/>
                <a:ext cx="1556824" cy="738664"/>
              </a:xfrm>
              <a:prstGeom prst="rect">
                <a:avLst/>
              </a:prstGeom>
              <a:noFill/>
              <a:ln w="19050">
                <a:noFill/>
              </a:ln>
            </p:spPr>
            <p:txBody>
              <a:bodyPr wrap="square" rtlCol="0">
                <a:spAutoFit/>
              </a:bodyPr>
              <a:lstStyle/>
              <a:p>
                <a:pPr algn="ctr"/>
                <a:r>
                  <a:rPr lang="en-US" sz="1400" dirty="0">
                    <a:solidFill>
                      <a:srgbClr val="000000"/>
                    </a:solidFill>
                  </a:rPr>
                  <a:t>Storm Index (</a:t>
                </a:r>
                <a14:m>
                  <m:oMath xmlns:m="http://schemas.openxmlformats.org/officeDocument/2006/math">
                    <m:r>
                      <a:rPr lang="en-US" sz="1400" b="0" i="1" smtClean="0">
                        <a:solidFill>
                          <a:srgbClr val="000000"/>
                        </a:solidFill>
                        <a:latin typeface="Cambria Math" panose="02040503050406030204" pitchFamily="18" charset="0"/>
                      </a:rPr>
                      <m:t>𝑆𝑦𝑚𝐻</m:t>
                    </m:r>
                  </m:oMath>
                </a14:m>
                <a:r>
                  <a:rPr lang="en-US" sz="1400" dirty="0">
                    <a:solidFill>
                      <a:srgbClr val="000000"/>
                    </a:solidFill>
                  </a:rPr>
                  <a:t> or </a:t>
                </a:r>
                <a14:m>
                  <m:oMath xmlns:m="http://schemas.openxmlformats.org/officeDocument/2006/math">
                    <m:r>
                      <a:rPr lang="en-US" sz="1400" b="0" i="1" smtClean="0">
                        <a:solidFill>
                          <a:srgbClr val="000000"/>
                        </a:solidFill>
                        <a:latin typeface="Cambria Math" panose="02040503050406030204" pitchFamily="18" charset="0"/>
                      </a:rPr>
                      <m:t>𝑆𝑀𝑅</m:t>
                    </m:r>
                  </m:oMath>
                </a14:m>
                <a:r>
                  <a:rPr lang="en-US" sz="1400" dirty="0">
                    <a:solidFill>
                      <a:srgbClr val="000000"/>
                    </a:solidFill>
                  </a:rPr>
                  <a:t>) &amp; Time-derivative</a:t>
                </a:r>
              </a:p>
            </p:txBody>
          </p:sp>
        </mc:Choice>
        <mc:Fallback xmlns="">
          <p:sp>
            <p:nvSpPr>
              <p:cNvPr id="8" name="TextBox 7">
                <a:extLst>
                  <a:ext uri="{FF2B5EF4-FFF2-40B4-BE49-F238E27FC236}">
                    <a16:creationId xmlns:a16="http://schemas.microsoft.com/office/drawing/2014/main" id="{2B1A2CD8-2729-7D65-DCF5-EED7DF3E724D}"/>
                  </a:ext>
                </a:extLst>
              </p:cNvPr>
              <p:cNvSpPr txBox="1">
                <a:spLocks noRot="1" noChangeAspect="1" noMove="1" noResize="1" noEditPoints="1" noAdjustHandles="1" noChangeArrowheads="1" noChangeShapeType="1" noTextEdit="1"/>
              </p:cNvSpPr>
              <p:nvPr/>
            </p:nvSpPr>
            <p:spPr>
              <a:xfrm>
                <a:off x="4484892" y="2354518"/>
                <a:ext cx="1556824" cy="738664"/>
              </a:xfrm>
              <a:prstGeom prst="rect">
                <a:avLst/>
              </a:prstGeom>
              <a:blipFill>
                <a:blip r:embed="rId6"/>
                <a:stretch>
                  <a:fillRect l="-1626" t="-1695" r="-1626" b="-6780"/>
                </a:stretch>
              </a:blipFill>
              <a:ln w="19050">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9D178ADD-E152-3231-1DE3-D03E75916D94}"/>
              </a:ext>
            </a:extLst>
          </p:cNvPr>
          <p:cNvSpPr txBox="1"/>
          <p:nvPr/>
        </p:nvSpPr>
        <p:spPr>
          <a:xfrm>
            <a:off x="709518" y="2440619"/>
            <a:ext cx="1134323" cy="523220"/>
          </a:xfrm>
          <a:prstGeom prst="rect">
            <a:avLst/>
          </a:prstGeom>
          <a:noFill/>
          <a:ln w="19050">
            <a:noFill/>
          </a:ln>
        </p:spPr>
        <p:txBody>
          <a:bodyPr wrap="square" rtlCol="0">
            <a:spAutoFit/>
          </a:bodyPr>
          <a:lstStyle/>
          <a:p>
            <a:pPr algn="ctr"/>
            <a:r>
              <a:rPr lang="en-US" sz="1400" dirty="0">
                <a:solidFill>
                  <a:srgbClr val="000000"/>
                </a:solidFill>
              </a:rPr>
              <a:t>Solar wind electric field</a:t>
            </a:r>
          </a:p>
        </p:txBody>
      </p:sp>
      <p:cxnSp>
        <p:nvCxnSpPr>
          <p:cNvPr id="10" name="Straight Arrow Connector 9">
            <a:extLst>
              <a:ext uri="{FF2B5EF4-FFF2-40B4-BE49-F238E27FC236}">
                <a16:creationId xmlns:a16="http://schemas.microsoft.com/office/drawing/2014/main" id="{F0B673A0-8549-770C-4440-DBA8987AD299}"/>
              </a:ext>
            </a:extLst>
          </p:cNvPr>
          <p:cNvCxnSpPr>
            <a:cxnSpLocks/>
          </p:cNvCxnSpPr>
          <p:nvPr/>
        </p:nvCxnSpPr>
        <p:spPr>
          <a:xfrm flipV="1">
            <a:off x="2032782" y="1672972"/>
            <a:ext cx="729807" cy="122844"/>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DBA00A-500E-361F-7746-D5D2BDB330CF}"/>
              </a:ext>
            </a:extLst>
          </p:cNvPr>
          <p:cNvCxnSpPr>
            <a:cxnSpLocks/>
          </p:cNvCxnSpPr>
          <p:nvPr/>
        </p:nvCxnSpPr>
        <p:spPr>
          <a:xfrm>
            <a:off x="2032782" y="1795816"/>
            <a:ext cx="245206" cy="57118"/>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3382E8-737D-C486-94D3-0A576BBE7031}"/>
              </a:ext>
            </a:extLst>
          </p:cNvPr>
          <p:cNvCxnSpPr>
            <a:cxnSpLocks/>
          </p:cNvCxnSpPr>
          <p:nvPr/>
        </p:nvCxnSpPr>
        <p:spPr>
          <a:xfrm flipV="1">
            <a:off x="1809531" y="2401872"/>
            <a:ext cx="601472" cy="260556"/>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FDED2E-A77A-F997-255E-9A99A312BCE2}"/>
              </a:ext>
            </a:extLst>
          </p:cNvPr>
          <p:cNvCxnSpPr>
            <a:cxnSpLocks/>
          </p:cNvCxnSpPr>
          <p:nvPr/>
        </p:nvCxnSpPr>
        <p:spPr>
          <a:xfrm flipH="1">
            <a:off x="3749040" y="2532150"/>
            <a:ext cx="888252" cy="191700"/>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F2BF39-5CA2-8306-DAE8-885DF2004BFF}"/>
              </a:ext>
            </a:extLst>
          </p:cNvPr>
          <p:cNvCxnSpPr>
            <a:cxnSpLocks/>
          </p:cNvCxnSpPr>
          <p:nvPr/>
        </p:nvCxnSpPr>
        <p:spPr>
          <a:xfrm flipH="1">
            <a:off x="4323470" y="2532150"/>
            <a:ext cx="313822" cy="0"/>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EBB3CF-2C36-AB92-3279-038BD60ECD44}"/>
              </a:ext>
            </a:extLst>
          </p:cNvPr>
          <p:cNvSpPr txBox="1"/>
          <p:nvPr/>
        </p:nvSpPr>
        <p:spPr>
          <a:xfrm>
            <a:off x="6041716" y="835556"/>
            <a:ext cx="6016283" cy="707886"/>
          </a:xfrm>
          <a:prstGeom prst="rect">
            <a:avLst/>
          </a:prstGeom>
          <a:noFill/>
          <a:ln w="44450">
            <a:solidFill>
              <a:srgbClr val="FFC000"/>
            </a:solidFill>
          </a:ln>
        </p:spPr>
        <p:txBody>
          <a:bodyPr wrap="square" rtlCol="0">
            <a:spAutoFit/>
          </a:bodyPr>
          <a:lstStyle/>
          <a:p>
            <a:pPr algn="ctr"/>
            <a:r>
              <a:rPr lang="en-US" sz="2000" b="1" dirty="0">
                <a:solidFill>
                  <a:srgbClr val="000000"/>
                </a:solidFill>
              </a:rPr>
              <a:t>Motivation</a:t>
            </a:r>
            <a:r>
              <a:rPr lang="en-US" sz="2000" dirty="0">
                <a:solidFill>
                  <a:srgbClr val="000000"/>
                </a:solidFill>
              </a:rPr>
              <a:t>: Allow the </a:t>
            </a:r>
            <a:r>
              <a:rPr lang="en-US" sz="2000" b="1" dirty="0">
                <a:solidFill>
                  <a:srgbClr val="000000"/>
                </a:solidFill>
              </a:rPr>
              <a:t>data</a:t>
            </a:r>
            <a:r>
              <a:rPr lang="en-US" sz="2000" dirty="0">
                <a:solidFill>
                  <a:srgbClr val="000000"/>
                </a:solidFill>
              </a:rPr>
              <a:t> dictate the </a:t>
            </a:r>
            <a:r>
              <a:rPr lang="en-US" sz="2000" b="1" dirty="0">
                <a:solidFill>
                  <a:srgbClr val="000000"/>
                </a:solidFill>
              </a:rPr>
              <a:t>morphology</a:t>
            </a:r>
            <a:r>
              <a:rPr lang="en-US" sz="2000" dirty="0">
                <a:solidFill>
                  <a:srgbClr val="000000"/>
                </a:solidFill>
              </a:rPr>
              <a:t> and </a:t>
            </a:r>
            <a:r>
              <a:rPr lang="en-US" sz="2000" b="1" dirty="0">
                <a:solidFill>
                  <a:srgbClr val="000000"/>
                </a:solidFill>
              </a:rPr>
              <a:t>time evolution </a:t>
            </a:r>
            <a:r>
              <a:rPr lang="en-US" sz="2000" dirty="0">
                <a:solidFill>
                  <a:srgbClr val="000000"/>
                </a:solidFill>
              </a:rPr>
              <a:t>(</a:t>
            </a:r>
            <a:r>
              <a:rPr lang="en-US" sz="2000" b="1" dirty="0">
                <a:solidFill>
                  <a:srgbClr val="000000"/>
                </a:solidFill>
              </a:rPr>
              <a:t>not</a:t>
            </a:r>
            <a:r>
              <a:rPr lang="en-US" sz="2000" dirty="0">
                <a:solidFill>
                  <a:srgbClr val="000000"/>
                </a:solidFill>
              </a:rPr>
              <a:t> predefined functions)</a:t>
            </a:r>
          </a:p>
        </p:txBody>
      </p:sp>
      <p:grpSp>
        <p:nvGrpSpPr>
          <p:cNvPr id="55" name="Group 54">
            <a:extLst>
              <a:ext uri="{FF2B5EF4-FFF2-40B4-BE49-F238E27FC236}">
                <a16:creationId xmlns:a16="http://schemas.microsoft.com/office/drawing/2014/main" id="{16C67B0A-8478-8068-C0ED-5F3D17393AA3}"/>
              </a:ext>
            </a:extLst>
          </p:cNvPr>
          <p:cNvGrpSpPr/>
          <p:nvPr/>
        </p:nvGrpSpPr>
        <p:grpSpPr>
          <a:xfrm>
            <a:off x="6051800" y="2025072"/>
            <a:ext cx="6134145" cy="3997372"/>
            <a:chOff x="6818972" y="1708994"/>
            <a:chExt cx="5073034" cy="3305889"/>
          </a:xfrm>
        </p:grpSpPr>
        <p:grpSp>
          <p:nvGrpSpPr>
            <p:cNvPr id="16" name="Group 15">
              <a:extLst>
                <a:ext uri="{FF2B5EF4-FFF2-40B4-BE49-F238E27FC236}">
                  <a16:creationId xmlns:a16="http://schemas.microsoft.com/office/drawing/2014/main" id="{B7AE58AE-9A78-7762-0F7F-900DFB63DD15}"/>
                </a:ext>
              </a:extLst>
            </p:cNvPr>
            <p:cNvGrpSpPr/>
            <p:nvPr/>
          </p:nvGrpSpPr>
          <p:grpSpPr>
            <a:xfrm>
              <a:off x="6818972" y="1708994"/>
              <a:ext cx="5073034" cy="3305889"/>
              <a:chOff x="49691" y="-701469"/>
              <a:chExt cx="10567136" cy="7217395"/>
            </a:xfrm>
          </p:grpSpPr>
          <p:pic>
            <p:nvPicPr>
              <p:cNvPr id="18" name="Picture 17">
                <a:extLst>
                  <a:ext uri="{FF2B5EF4-FFF2-40B4-BE49-F238E27FC236}">
                    <a16:creationId xmlns:a16="http://schemas.microsoft.com/office/drawing/2014/main" id="{3673AD03-4D52-F0F4-13B0-BD44BCB99EC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5802" y="3054090"/>
                <a:ext cx="9683347" cy="3461836"/>
              </a:xfrm>
              <a:prstGeom prst="rect">
                <a:avLst/>
              </a:prstGeom>
            </p:spPr>
          </p:pic>
          <p:pic>
            <p:nvPicPr>
              <p:cNvPr id="19" name="Picture 18">
                <a:extLst>
                  <a:ext uri="{FF2B5EF4-FFF2-40B4-BE49-F238E27FC236}">
                    <a16:creationId xmlns:a16="http://schemas.microsoft.com/office/drawing/2014/main" id="{209F5B54-E7C1-D8CC-AA6B-C2D0FD482B4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691" y="-686314"/>
                <a:ext cx="5517052" cy="3359143"/>
              </a:xfrm>
              <a:prstGeom prst="rect">
                <a:avLst/>
              </a:prstGeom>
            </p:spPr>
          </p:pic>
          <p:sp>
            <p:nvSpPr>
              <p:cNvPr id="26" name="Oval 25">
                <a:extLst>
                  <a:ext uri="{FF2B5EF4-FFF2-40B4-BE49-F238E27FC236}">
                    <a16:creationId xmlns:a16="http://schemas.microsoft.com/office/drawing/2014/main" id="{A0828B00-460C-0965-AB48-AAEA4C9320EF}"/>
                  </a:ext>
                </a:extLst>
              </p:cNvPr>
              <p:cNvSpPr/>
              <p:nvPr/>
            </p:nvSpPr>
            <p:spPr>
              <a:xfrm>
                <a:off x="3872749" y="382996"/>
                <a:ext cx="73990" cy="832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27" name="Group 26">
                <a:extLst>
                  <a:ext uri="{FF2B5EF4-FFF2-40B4-BE49-F238E27FC236}">
                    <a16:creationId xmlns:a16="http://schemas.microsoft.com/office/drawing/2014/main" id="{12239702-BD69-7A20-A73A-5C5EBCA1036A}"/>
                  </a:ext>
                </a:extLst>
              </p:cNvPr>
              <p:cNvGrpSpPr/>
              <p:nvPr/>
            </p:nvGrpSpPr>
            <p:grpSpPr>
              <a:xfrm>
                <a:off x="5515602" y="-701469"/>
                <a:ext cx="5101225" cy="3286957"/>
                <a:chOff x="855946" y="1296357"/>
                <a:chExt cx="5181600" cy="3213100"/>
              </a:xfrm>
            </p:grpSpPr>
            <p:pic>
              <p:nvPicPr>
                <p:cNvPr id="28" name="Picture 27">
                  <a:extLst>
                    <a:ext uri="{FF2B5EF4-FFF2-40B4-BE49-F238E27FC236}">
                      <a16:creationId xmlns:a16="http://schemas.microsoft.com/office/drawing/2014/main" id="{065AA1D8-4A67-F0C1-404E-05D56908B859}"/>
                    </a:ext>
                  </a:extLst>
                </p:cNvPr>
                <p:cNvPicPr>
                  <a:picLocks noChangeAspect="1"/>
                </p:cNvPicPr>
                <p:nvPr/>
              </p:nvPicPr>
              <p:blipFill>
                <a:blip r:embed="rId9"/>
                <a:stretch>
                  <a:fillRect/>
                </a:stretch>
              </p:blipFill>
              <p:spPr>
                <a:xfrm>
                  <a:off x="855946" y="1296357"/>
                  <a:ext cx="5181600" cy="3213100"/>
                </a:xfrm>
                <a:prstGeom prst="rect">
                  <a:avLst/>
                </a:prstGeom>
              </p:spPr>
            </p:pic>
            <p:sp>
              <p:nvSpPr>
                <p:cNvPr id="29" name="Oval 28">
                  <a:extLst>
                    <a:ext uri="{FF2B5EF4-FFF2-40B4-BE49-F238E27FC236}">
                      <a16:creationId xmlns:a16="http://schemas.microsoft.com/office/drawing/2014/main" id="{0B9B9DEB-2B62-39B3-8CCE-DE5BC5019D9B}"/>
                    </a:ext>
                  </a:extLst>
                </p:cNvPr>
                <p:cNvSpPr/>
                <p:nvPr/>
              </p:nvSpPr>
              <p:spPr>
                <a:xfrm>
                  <a:off x="4496844" y="2852802"/>
                  <a:ext cx="75156" cy="8141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30" name="Straight Connector 29">
                  <a:extLst>
                    <a:ext uri="{FF2B5EF4-FFF2-40B4-BE49-F238E27FC236}">
                      <a16:creationId xmlns:a16="http://schemas.microsoft.com/office/drawing/2014/main" id="{2372D5A1-0EF7-DAF0-3E12-FDB219259CE6}"/>
                    </a:ext>
                  </a:extLst>
                </p:cNvPr>
                <p:cNvCxnSpPr/>
                <p:nvPr/>
              </p:nvCxnSpPr>
              <p:spPr>
                <a:xfrm>
                  <a:off x="2260948" y="2768252"/>
                  <a:ext cx="3075140" cy="156575"/>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47" name="TextBox 46">
              <a:extLst>
                <a:ext uri="{FF2B5EF4-FFF2-40B4-BE49-F238E27FC236}">
                  <a16:creationId xmlns:a16="http://schemas.microsoft.com/office/drawing/2014/main" id="{BA31D2E8-493C-9644-B249-B6A7BEC89FC2}"/>
                </a:ext>
              </a:extLst>
            </p:cNvPr>
            <p:cNvSpPr txBox="1"/>
            <p:nvPr/>
          </p:nvSpPr>
          <p:spPr>
            <a:xfrm>
              <a:off x="7150134" y="3495919"/>
              <a:ext cx="1010213" cy="307777"/>
            </a:xfrm>
            <a:prstGeom prst="rect">
              <a:avLst/>
            </a:prstGeom>
            <a:noFill/>
          </p:spPr>
          <p:txBody>
            <a:bodyPr wrap="none" rtlCol="0">
              <a:spAutoFit/>
            </a:bodyPr>
            <a:lstStyle/>
            <a:p>
              <a:r>
                <a:rPr lang="en-US" sz="1400" dirty="0">
                  <a:solidFill>
                    <a:srgbClr val="000000"/>
                  </a:solidFill>
                </a:rPr>
                <a:t>Meridional</a:t>
              </a:r>
              <a:endParaRPr lang="en-US" dirty="0">
                <a:solidFill>
                  <a:srgbClr val="000000"/>
                </a:solidFill>
              </a:endParaRPr>
            </a:p>
          </p:txBody>
        </p:sp>
        <p:sp>
          <p:nvSpPr>
            <p:cNvPr id="48" name="TextBox 47">
              <a:extLst>
                <a:ext uri="{FF2B5EF4-FFF2-40B4-BE49-F238E27FC236}">
                  <a16:creationId xmlns:a16="http://schemas.microsoft.com/office/drawing/2014/main" id="{4ADCD299-2B4B-7AD2-CD1F-CD340B2D0611}"/>
                </a:ext>
              </a:extLst>
            </p:cNvPr>
            <p:cNvSpPr txBox="1"/>
            <p:nvPr/>
          </p:nvSpPr>
          <p:spPr>
            <a:xfrm>
              <a:off x="10016211" y="3535543"/>
              <a:ext cx="990977" cy="307777"/>
            </a:xfrm>
            <a:prstGeom prst="rect">
              <a:avLst/>
            </a:prstGeom>
            <a:noFill/>
          </p:spPr>
          <p:txBody>
            <a:bodyPr wrap="none" rtlCol="0">
              <a:spAutoFit/>
            </a:bodyPr>
            <a:lstStyle/>
            <a:p>
              <a:r>
                <a:rPr lang="en-US" sz="1400" dirty="0">
                  <a:solidFill>
                    <a:srgbClr val="000000"/>
                  </a:solidFill>
                </a:rPr>
                <a:t>Equatorial</a:t>
              </a:r>
              <a:endParaRPr lang="en-US" dirty="0">
                <a:solidFill>
                  <a:srgbClr val="000000"/>
                </a:solidFill>
              </a:endParaRPr>
            </a:p>
          </p:txBody>
        </p:sp>
        <p:sp>
          <p:nvSpPr>
            <p:cNvPr id="49" name="TextBox 48">
              <a:extLst>
                <a:ext uri="{FF2B5EF4-FFF2-40B4-BE49-F238E27FC236}">
                  <a16:creationId xmlns:a16="http://schemas.microsoft.com/office/drawing/2014/main" id="{F4DB9933-FAE3-3B19-E1E8-73916F28EC53}"/>
                </a:ext>
              </a:extLst>
            </p:cNvPr>
            <p:cNvSpPr txBox="1"/>
            <p:nvPr/>
          </p:nvSpPr>
          <p:spPr>
            <a:xfrm>
              <a:off x="7557403" y="1752960"/>
              <a:ext cx="1010213" cy="307777"/>
            </a:xfrm>
            <a:prstGeom prst="rect">
              <a:avLst/>
            </a:prstGeom>
            <a:noFill/>
          </p:spPr>
          <p:txBody>
            <a:bodyPr wrap="none" rtlCol="0">
              <a:spAutoFit/>
            </a:bodyPr>
            <a:lstStyle/>
            <a:p>
              <a:r>
                <a:rPr lang="en-US" sz="1400" dirty="0">
                  <a:solidFill>
                    <a:srgbClr val="000000"/>
                  </a:solidFill>
                </a:rPr>
                <a:t>Meridional</a:t>
              </a:r>
              <a:endParaRPr lang="en-US" dirty="0">
                <a:solidFill>
                  <a:srgbClr val="000000"/>
                </a:solidFill>
              </a:endParaRPr>
            </a:p>
          </p:txBody>
        </p:sp>
        <p:sp>
          <p:nvSpPr>
            <p:cNvPr id="50" name="TextBox 49">
              <a:extLst>
                <a:ext uri="{FF2B5EF4-FFF2-40B4-BE49-F238E27FC236}">
                  <a16:creationId xmlns:a16="http://schemas.microsoft.com/office/drawing/2014/main" id="{8B0F872B-B23A-B2E3-B9FF-4856469338EA}"/>
                </a:ext>
              </a:extLst>
            </p:cNvPr>
            <p:cNvSpPr txBox="1"/>
            <p:nvPr/>
          </p:nvSpPr>
          <p:spPr>
            <a:xfrm>
              <a:off x="10423480" y="1792584"/>
              <a:ext cx="990977" cy="307777"/>
            </a:xfrm>
            <a:prstGeom prst="rect">
              <a:avLst/>
            </a:prstGeom>
            <a:noFill/>
          </p:spPr>
          <p:txBody>
            <a:bodyPr wrap="none" rtlCol="0">
              <a:spAutoFit/>
            </a:bodyPr>
            <a:lstStyle/>
            <a:p>
              <a:r>
                <a:rPr lang="en-US" sz="1400" dirty="0">
                  <a:solidFill>
                    <a:srgbClr val="000000"/>
                  </a:solidFill>
                </a:rPr>
                <a:t>Equatorial</a:t>
              </a:r>
              <a:endParaRPr lang="en-US" dirty="0">
                <a:solidFill>
                  <a:srgbClr val="000000"/>
                </a:solidFill>
              </a:endParaRPr>
            </a:p>
          </p:txBody>
        </p:sp>
        <p:sp>
          <p:nvSpPr>
            <p:cNvPr id="51" name="TextBox 50">
              <a:extLst>
                <a:ext uri="{FF2B5EF4-FFF2-40B4-BE49-F238E27FC236}">
                  <a16:creationId xmlns:a16="http://schemas.microsoft.com/office/drawing/2014/main" id="{2FEB8D9E-A5A9-E445-33B4-643A8CFD2E60}"/>
                </a:ext>
              </a:extLst>
            </p:cNvPr>
            <p:cNvSpPr txBox="1"/>
            <p:nvPr/>
          </p:nvSpPr>
          <p:spPr>
            <a:xfrm>
              <a:off x="10440428" y="2363980"/>
              <a:ext cx="553357" cy="400110"/>
            </a:xfrm>
            <a:prstGeom prst="rect">
              <a:avLst/>
            </a:prstGeom>
            <a:noFill/>
          </p:spPr>
          <p:txBody>
            <a:bodyPr wrap="none" rtlCol="0">
              <a:spAutoFit/>
            </a:bodyPr>
            <a:lstStyle/>
            <a:p>
              <a:r>
                <a:rPr lang="en-US" sz="1000" dirty="0">
                  <a:solidFill>
                    <a:srgbClr val="000000"/>
                  </a:solidFill>
                </a:rPr>
                <a:t>DM </a:t>
              </a:r>
            </a:p>
            <a:p>
              <a:r>
                <a:rPr lang="en-US" sz="1000" dirty="0">
                  <a:solidFill>
                    <a:srgbClr val="000000"/>
                  </a:solidFill>
                </a:rPr>
                <a:t>X-Line</a:t>
              </a:r>
            </a:p>
          </p:txBody>
        </p:sp>
        <p:cxnSp>
          <p:nvCxnSpPr>
            <p:cNvPr id="52" name="Straight Arrow Connector 51">
              <a:extLst>
                <a:ext uri="{FF2B5EF4-FFF2-40B4-BE49-F238E27FC236}">
                  <a16:creationId xmlns:a16="http://schemas.microsoft.com/office/drawing/2014/main" id="{825A5B54-2004-D049-5861-70DBEDCFE43B}"/>
                </a:ext>
              </a:extLst>
            </p:cNvPr>
            <p:cNvCxnSpPr>
              <a:endCxn id="51" idx="3"/>
            </p:cNvCxnSpPr>
            <p:nvPr/>
          </p:nvCxnSpPr>
          <p:spPr>
            <a:xfrm flipV="1">
              <a:off x="10790520" y="2564035"/>
              <a:ext cx="203265" cy="2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7B295F93-96B9-6214-7E08-E41B8588F8EC}"/>
                </a:ext>
              </a:extLst>
            </p:cNvPr>
            <p:cNvSpPr txBox="1"/>
            <p:nvPr/>
          </p:nvSpPr>
          <p:spPr>
            <a:xfrm>
              <a:off x="9739532" y="4234735"/>
              <a:ext cx="553357" cy="400110"/>
            </a:xfrm>
            <a:prstGeom prst="rect">
              <a:avLst/>
            </a:prstGeom>
            <a:noFill/>
          </p:spPr>
          <p:txBody>
            <a:bodyPr wrap="none" rtlCol="0">
              <a:spAutoFit/>
            </a:bodyPr>
            <a:lstStyle/>
            <a:p>
              <a:r>
                <a:rPr lang="en-US" sz="1000" dirty="0">
                  <a:solidFill>
                    <a:srgbClr val="000000"/>
                  </a:solidFill>
                </a:rPr>
                <a:t>DM </a:t>
              </a:r>
            </a:p>
            <a:p>
              <a:r>
                <a:rPr lang="en-US" sz="1000" dirty="0">
                  <a:solidFill>
                    <a:srgbClr val="000000"/>
                  </a:solidFill>
                </a:rPr>
                <a:t>X-Line</a:t>
              </a:r>
            </a:p>
          </p:txBody>
        </p:sp>
        <p:cxnSp>
          <p:nvCxnSpPr>
            <p:cNvPr id="54" name="Straight Arrow Connector 53">
              <a:extLst>
                <a:ext uri="{FF2B5EF4-FFF2-40B4-BE49-F238E27FC236}">
                  <a16:creationId xmlns:a16="http://schemas.microsoft.com/office/drawing/2014/main" id="{48F976AA-6784-2B88-5C2B-657DE1135E71}"/>
                </a:ext>
              </a:extLst>
            </p:cNvPr>
            <p:cNvCxnSpPr>
              <a:endCxn id="53" idx="3"/>
            </p:cNvCxnSpPr>
            <p:nvPr/>
          </p:nvCxnSpPr>
          <p:spPr>
            <a:xfrm flipV="1">
              <a:off x="10089624" y="4434790"/>
              <a:ext cx="203265" cy="2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6" name="TextBox 45">
            <a:extLst>
              <a:ext uri="{FF2B5EF4-FFF2-40B4-BE49-F238E27FC236}">
                <a16:creationId xmlns:a16="http://schemas.microsoft.com/office/drawing/2014/main" id="{5E3FB517-ECE9-046F-013D-3B3B2E32CD80}"/>
              </a:ext>
            </a:extLst>
          </p:cNvPr>
          <p:cNvSpPr txBox="1"/>
          <p:nvPr/>
        </p:nvSpPr>
        <p:spPr>
          <a:xfrm>
            <a:off x="7968608" y="3786410"/>
            <a:ext cx="2512226" cy="307777"/>
          </a:xfrm>
          <a:prstGeom prst="rect">
            <a:avLst/>
          </a:prstGeom>
          <a:noFill/>
        </p:spPr>
        <p:txBody>
          <a:bodyPr wrap="none" rtlCol="0">
            <a:spAutoFit/>
          </a:bodyPr>
          <a:lstStyle/>
          <a:p>
            <a:r>
              <a:rPr lang="en-US" sz="1400" b="1" u="sng" dirty="0">
                <a:solidFill>
                  <a:srgbClr val="000000"/>
                </a:solidFill>
              </a:rPr>
              <a:t>Physics Based Simulations</a:t>
            </a:r>
          </a:p>
        </p:txBody>
      </p:sp>
      <p:sp>
        <p:nvSpPr>
          <p:cNvPr id="56" name="TextBox 55">
            <a:extLst>
              <a:ext uri="{FF2B5EF4-FFF2-40B4-BE49-F238E27FC236}">
                <a16:creationId xmlns:a16="http://schemas.microsoft.com/office/drawing/2014/main" id="{AA2C6FCA-BEC3-25E3-9337-814D906006A9}"/>
              </a:ext>
            </a:extLst>
          </p:cNvPr>
          <p:cNvSpPr txBox="1"/>
          <p:nvPr/>
        </p:nvSpPr>
        <p:spPr>
          <a:xfrm>
            <a:off x="8222683" y="1787280"/>
            <a:ext cx="2004075" cy="307777"/>
          </a:xfrm>
          <a:prstGeom prst="rect">
            <a:avLst/>
          </a:prstGeom>
          <a:noFill/>
        </p:spPr>
        <p:txBody>
          <a:bodyPr wrap="none" rtlCol="0">
            <a:spAutoFit/>
          </a:bodyPr>
          <a:lstStyle/>
          <a:p>
            <a:r>
              <a:rPr lang="en-US" sz="1400" b="1" u="sng" dirty="0">
                <a:solidFill>
                  <a:srgbClr val="000000"/>
                </a:solidFill>
              </a:rPr>
              <a:t>Data Driven Modeling</a:t>
            </a:r>
          </a:p>
        </p:txBody>
      </p:sp>
      <p:sp>
        <p:nvSpPr>
          <p:cNvPr id="6" name="TextBox 5">
            <a:extLst>
              <a:ext uri="{FF2B5EF4-FFF2-40B4-BE49-F238E27FC236}">
                <a16:creationId xmlns:a16="http://schemas.microsoft.com/office/drawing/2014/main" id="{3F01C0C8-AA93-BE93-28EB-FEF367083CA5}"/>
              </a:ext>
            </a:extLst>
          </p:cNvPr>
          <p:cNvSpPr txBox="1"/>
          <p:nvPr/>
        </p:nvSpPr>
        <p:spPr>
          <a:xfrm>
            <a:off x="9691803" y="5987345"/>
            <a:ext cx="2386744" cy="276999"/>
          </a:xfrm>
          <a:prstGeom prst="rect">
            <a:avLst/>
          </a:prstGeom>
          <a:noFill/>
        </p:spPr>
        <p:txBody>
          <a:bodyPr wrap="none" rtlCol="0">
            <a:spAutoFit/>
          </a:bodyPr>
          <a:lstStyle/>
          <a:p>
            <a:r>
              <a:rPr lang="en-US" sz="1200" dirty="0">
                <a:solidFill>
                  <a:srgbClr val="000000"/>
                </a:solidFill>
              </a:rPr>
              <a:t>Credits: Arnold Harry (APL/JHU)</a:t>
            </a:r>
          </a:p>
        </p:txBody>
      </p:sp>
      <p:sp>
        <p:nvSpPr>
          <p:cNvPr id="20" name="TextBox 19">
            <a:extLst>
              <a:ext uri="{FF2B5EF4-FFF2-40B4-BE49-F238E27FC236}">
                <a16:creationId xmlns:a16="http://schemas.microsoft.com/office/drawing/2014/main" id="{56A187B4-7CB5-AD9B-6A9D-788F0D3CA95B}"/>
              </a:ext>
            </a:extLst>
          </p:cNvPr>
          <p:cNvSpPr txBox="1"/>
          <p:nvPr/>
        </p:nvSpPr>
        <p:spPr>
          <a:xfrm>
            <a:off x="0" y="6407291"/>
            <a:ext cx="6162540" cy="276999"/>
          </a:xfrm>
          <a:prstGeom prst="rect">
            <a:avLst/>
          </a:prstGeom>
          <a:noFill/>
        </p:spPr>
        <p:txBody>
          <a:bodyPr wrap="square">
            <a:spAutoFit/>
          </a:bodyPr>
          <a:lstStyle/>
          <a:p>
            <a:r>
              <a:rPr lang="en-US" sz="1200" dirty="0">
                <a:solidFill>
                  <a:srgbClr val="000000"/>
                </a:solidFill>
              </a:rPr>
              <a:t>See also: Stephens et al., 2019; </a:t>
            </a:r>
            <a:r>
              <a:rPr lang="en-US" sz="1200" dirty="0" err="1">
                <a:solidFill>
                  <a:srgbClr val="000000"/>
                </a:solidFill>
              </a:rPr>
              <a:t>Sitnov</a:t>
            </a:r>
            <a:r>
              <a:rPr lang="en-US" sz="1200" dirty="0">
                <a:solidFill>
                  <a:srgbClr val="000000"/>
                </a:solidFill>
              </a:rPr>
              <a:t> et al., 2019</a:t>
            </a:r>
          </a:p>
        </p:txBody>
      </p:sp>
    </p:spTree>
    <p:extLst>
      <p:ext uri="{BB962C8B-B14F-4D97-AF65-F5344CB8AC3E}">
        <p14:creationId xmlns:p14="http://schemas.microsoft.com/office/powerpoint/2010/main" val="663896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422672" y="1099669"/>
            <a:ext cx="7612856" cy="4487984"/>
          </a:xfrm>
          <a:prstGeom prst="rect">
            <a:avLst/>
          </a:prstGeom>
        </p:spPr>
      </p:pic>
      <p:sp>
        <p:nvSpPr>
          <p:cNvPr id="3" name="Title 2"/>
          <p:cNvSpPr>
            <a:spLocks noGrp="1"/>
          </p:cNvSpPr>
          <p:nvPr>
            <p:ph type="title"/>
          </p:nvPr>
        </p:nvSpPr>
        <p:spPr/>
        <p:txBody>
          <a:bodyPr/>
          <a:lstStyle/>
          <a:p>
            <a:pPr algn="ctr"/>
            <a:r>
              <a:rPr lang="en-US" dirty="0"/>
              <a:t>Physics Informed Machine Learning</a:t>
            </a:r>
            <a:endParaRPr lang="sv-SE" dirty="0"/>
          </a:p>
        </p:txBody>
      </p:sp>
      <p:sp>
        <p:nvSpPr>
          <p:cNvPr id="2" name="TextBox 1">
            <a:extLst>
              <a:ext uri="{FF2B5EF4-FFF2-40B4-BE49-F238E27FC236}">
                <a16:creationId xmlns:a16="http://schemas.microsoft.com/office/drawing/2014/main" id="{21A9902E-AF18-4383-3D79-E78B7E169D00}"/>
              </a:ext>
            </a:extLst>
          </p:cNvPr>
          <p:cNvSpPr txBox="1"/>
          <p:nvPr/>
        </p:nvSpPr>
        <p:spPr>
          <a:xfrm>
            <a:off x="8779407" y="1949596"/>
            <a:ext cx="2989921" cy="4031873"/>
          </a:xfrm>
          <a:prstGeom prst="rect">
            <a:avLst/>
          </a:prstGeom>
          <a:noFill/>
        </p:spPr>
        <p:txBody>
          <a:bodyPr wrap="none" rtlCol="0">
            <a:spAutoFit/>
          </a:bodyPr>
          <a:lstStyle/>
          <a:p>
            <a:r>
              <a:rPr lang="en-US" sz="1600" u="sng" dirty="0">
                <a:solidFill>
                  <a:srgbClr val="000000"/>
                </a:solidFill>
              </a:rPr>
              <a:t>Recent articles/advancements:</a:t>
            </a:r>
          </a:p>
          <a:p>
            <a:endParaRPr lang="en-US" sz="1600" dirty="0">
              <a:solidFill>
                <a:srgbClr val="000000"/>
              </a:solidFill>
            </a:endParaRPr>
          </a:p>
          <a:p>
            <a:r>
              <a:rPr lang="sv-SE" sz="1600" dirty="0">
                <a:solidFill>
                  <a:srgbClr val="000000"/>
                </a:solidFill>
              </a:rPr>
              <a:t>Kawaguchi+2019</a:t>
            </a:r>
          </a:p>
          <a:p>
            <a:r>
              <a:rPr lang="sv-SE" sz="1600" dirty="0" err="1">
                <a:solidFill>
                  <a:srgbClr val="000000"/>
                </a:solidFill>
              </a:rPr>
              <a:t>Raissi</a:t>
            </a:r>
            <a:r>
              <a:rPr lang="sv-SE" sz="1600" dirty="0">
                <a:solidFill>
                  <a:srgbClr val="000000"/>
                </a:solidFill>
              </a:rPr>
              <a:t>+ 2020</a:t>
            </a:r>
            <a:endParaRPr lang="en-US" sz="1600" dirty="0">
              <a:solidFill>
                <a:srgbClr val="000000"/>
              </a:solidFill>
            </a:endParaRPr>
          </a:p>
          <a:p>
            <a:r>
              <a:rPr lang="en-US" sz="1600" dirty="0" err="1">
                <a:solidFill>
                  <a:srgbClr val="000000"/>
                </a:solidFill>
              </a:rPr>
              <a:t>Haghighat</a:t>
            </a:r>
            <a:r>
              <a:rPr lang="en-US" sz="1600" dirty="0">
                <a:solidFill>
                  <a:srgbClr val="000000"/>
                </a:solidFill>
              </a:rPr>
              <a:t>+ 2020</a:t>
            </a:r>
          </a:p>
          <a:p>
            <a:r>
              <a:rPr lang="en-US" sz="1600" dirty="0">
                <a:solidFill>
                  <a:srgbClr val="000000"/>
                </a:solidFill>
              </a:rPr>
              <a:t>Jagtap+ 2020</a:t>
            </a:r>
          </a:p>
          <a:p>
            <a:r>
              <a:rPr lang="en-US" sz="1600" dirty="0">
                <a:solidFill>
                  <a:srgbClr val="000000"/>
                </a:solidFill>
              </a:rPr>
              <a:t>Yang+2020</a:t>
            </a:r>
          </a:p>
          <a:p>
            <a:r>
              <a:rPr lang="en-US" sz="1600" dirty="0">
                <a:solidFill>
                  <a:srgbClr val="000000"/>
                </a:solidFill>
              </a:rPr>
              <a:t>Rao+2020</a:t>
            </a:r>
          </a:p>
          <a:p>
            <a:r>
              <a:rPr lang="en-US" sz="1600" dirty="0">
                <a:solidFill>
                  <a:srgbClr val="000000"/>
                </a:solidFill>
              </a:rPr>
              <a:t>Lu+2021</a:t>
            </a:r>
          </a:p>
          <a:p>
            <a:r>
              <a:rPr lang="en-US" sz="1600" dirty="0">
                <a:solidFill>
                  <a:srgbClr val="000000"/>
                </a:solidFill>
              </a:rPr>
              <a:t>Karniadakis+2021</a:t>
            </a:r>
          </a:p>
          <a:p>
            <a:r>
              <a:rPr lang="en-US" sz="1600" dirty="0">
                <a:solidFill>
                  <a:srgbClr val="000000"/>
                </a:solidFill>
              </a:rPr>
              <a:t>Markidis+2021</a:t>
            </a:r>
          </a:p>
          <a:p>
            <a:r>
              <a:rPr lang="en-US" sz="1600" dirty="0">
                <a:solidFill>
                  <a:srgbClr val="000000"/>
                </a:solidFill>
              </a:rPr>
              <a:t>Kvachki+2023</a:t>
            </a:r>
          </a:p>
          <a:p>
            <a:r>
              <a:rPr lang="en-US" sz="1600" dirty="0">
                <a:solidFill>
                  <a:srgbClr val="000000"/>
                </a:solidFill>
              </a:rPr>
              <a:t>Zhang+2024</a:t>
            </a:r>
          </a:p>
          <a:p>
            <a:r>
              <a:rPr lang="en-US" sz="1600" dirty="0">
                <a:solidFill>
                  <a:srgbClr val="000000"/>
                </a:solidFill>
              </a:rPr>
              <a:t>Cao+2024</a:t>
            </a:r>
          </a:p>
          <a:p>
            <a:endParaRPr lang="en-US" sz="1600" dirty="0">
              <a:solidFill>
                <a:srgbClr val="000000"/>
              </a:solidFill>
            </a:endParaRPr>
          </a:p>
          <a:p>
            <a:endParaRPr lang="en-US" sz="1600" dirty="0">
              <a:solidFill>
                <a:srgbClr val="000000"/>
              </a:solidFill>
            </a:endParaRPr>
          </a:p>
        </p:txBody>
      </p:sp>
      <p:sp>
        <p:nvSpPr>
          <p:cNvPr id="6" name="TextBox 5">
            <a:extLst>
              <a:ext uri="{FF2B5EF4-FFF2-40B4-BE49-F238E27FC236}">
                <a16:creationId xmlns:a16="http://schemas.microsoft.com/office/drawing/2014/main" id="{C60D9926-2007-53D4-761E-3481F638A9D3}"/>
              </a:ext>
            </a:extLst>
          </p:cNvPr>
          <p:cNvSpPr txBox="1"/>
          <p:nvPr/>
        </p:nvSpPr>
        <p:spPr>
          <a:xfrm>
            <a:off x="422672" y="5589054"/>
            <a:ext cx="1154483" cy="292388"/>
          </a:xfrm>
          <a:prstGeom prst="rect">
            <a:avLst/>
          </a:prstGeom>
          <a:noFill/>
        </p:spPr>
        <p:txBody>
          <a:bodyPr wrap="none" rtlCol="0">
            <a:spAutoFit/>
          </a:bodyPr>
          <a:lstStyle/>
          <a:p>
            <a:r>
              <a:rPr lang="en-US" sz="1300" dirty="0" err="1">
                <a:solidFill>
                  <a:srgbClr val="000000"/>
                </a:solidFill>
              </a:rPr>
              <a:t>Raissi</a:t>
            </a:r>
            <a:r>
              <a:rPr lang="en-US" sz="1300" dirty="0">
                <a:solidFill>
                  <a:srgbClr val="000000"/>
                </a:solidFill>
              </a:rPr>
              <a:t>+ 2019</a:t>
            </a:r>
          </a:p>
        </p:txBody>
      </p:sp>
    </p:spTree>
    <p:extLst>
      <p:ext uri="{BB962C8B-B14F-4D97-AF65-F5344CB8AC3E}">
        <p14:creationId xmlns:p14="http://schemas.microsoft.com/office/powerpoint/2010/main" val="1368417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F1E61-4DA7-2C9D-935C-8C5917507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4DE74C-8000-3852-DB91-6ACE123C9F2D}"/>
              </a:ext>
            </a:extLst>
          </p:cNvPr>
          <p:cNvSpPr>
            <a:spLocks noGrp="1"/>
          </p:cNvSpPr>
          <p:nvPr>
            <p:ph type="title"/>
          </p:nvPr>
        </p:nvSpPr>
        <p:spPr>
          <a:xfrm>
            <a:off x="576000" y="207037"/>
            <a:ext cx="11041200" cy="494003"/>
          </a:xfrm>
        </p:spPr>
        <p:txBody>
          <a:bodyPr>
            <a:normAutofit/>
          </a:bodyPr>
          <a:lstStyle/>
          <a:p>
            <a:pPr algn="ctr"/>
            <a:r>
              <a:rPr lang="en-US" dirty="0"/>
              <a:t>Method: Artificial Data reconstruction using multi-SC</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1B424F-37BB-FFD8-4ACF-D6CD4B97CBAC}"/>
                  </a:ext>
                </a:extLst>
              </p:cNvPr>
              <p:cNvSpPr txBox="1"/>
              <p:nvPr/>
            </p:nvSpPr>
            <p:spPr>
              <a:xfrm>
                <a:off x="796879" y="1525609"/>
                <a:ext cx="1662635"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Input</a:t>
                </a:r>
              </a:p>
              <a:p>
                <a:pPr algn="ctr"/>
                <a14:m>
                  <m:oMathPara xmlns:m="http://schemas.openxmlformats.org/officeDocument/2006/math">
                    <m:oMathParaPr>
                      <m:jc m:val="centerGroup"/>
                    </m:oMathParaPr>
                    <m:oMath xmlns:m="http://schemas.openxmlformats.org/officeDocument/2006/math">
                      <m:r>
                        <a:rPr lang="en-US" sz="2000" i="1" dirty="0" smtClean="0">
                          <a:solidFill>
                            <a:prstClr val="black"/>
                          </a:solidFill>
                          <a:latin typeface="Cambria Math" panose="02040503050406030204" pitchFamily="18" charset="0"/>
                        </a:rPr>
                        <m:t>[</m:t>
                      </m:r>
                      <m:r>
                        <a:rPr lang="en-US" sz="2000" b="0" i="1" dirty="0" smtClean="0">
                          <a:solidFill>
                            <a:prstClr val="black"/>
                          </a:solidFill>
                          <a:latin typeface="Cambria Math" panose="02040503050406030204" pitchFamily="18" charset="0"/>
                        </a:rPr>
                        <m:t>𝑥</m:t>
                      </m:r>
                      <m:r>
                        <a:rPr lang="en-US" sz="2000" b="0" i="1" dirty="0" smtClean="0">
                          <a:solidFill>
                            <a:prstClr val="black"/>
                          </a:solidFill>
                          <a:latin typeface="Cambria Math" panose="02040503050406030204" pitchFamily="18" charset="0"/>
                        </a:rPr>
                        <m:t>,</m:t>
                      </m:r>
                      <m:r>
                        <a:rPr lang="en-US" sz="2000" b="0" i="1" dirty="0" smtClean="0">
                          <a:solidFill>
                            <a:prstClr val="black"/>
                          </a:solidFill>
                          <a:latin typeface="Cambria Math" panose="02040503050406030204" pitchFamily="18" charset="0"/>
                        </a:rPr>
                        <m:t>𝑦</m:t>
                      </m:r>
                      <m:r>
                        <a:rPr lang="en-US" sz="2000" i="1" dirty="0" smtClean="0">
                          <a:solidFill>
                            <a:prstClr val="black"/>
                          </a:solidFill>
                          <a:latin typeface="Cambria Math" panose="02040503050406030204" pitchFamily="18" charset="0"/>
                        </a:rPr>
                        <m:t>]</m:t>
                      </m:r>
                    </m:oMath>
                  </m:oMathPara>
                </a14:m>
                <a:endParaRPr lang="en-US" sz="2000" dirty="0">
                  <a:solidFill>
                    <a:prstClr val="black"/>
                  </a:solidFill>
                  <a:latin typeface="Garamond Premr Pro" panose="02020402060506020403" pitchFamily="18" charset="0"/>
                </a:endParaRPr>
              </a:p>
            </p:txBody>
          </p:sp>
        </mc:Choice>
        <mc:Fallback xmlns="">
          <p:sp>
            <p:nvSpPr>
              <p:cNvPr id="2" name="TextBox 1">
                <a:extLst>
                  <a:ext uri="{FF2B5EF4-FFF2-40B4-BE49-F238E27FC236}">
                    <a16:creationId xmlns:a16="http://schemas.microsoft.com/office/drawing/2014/main" id="{BB1B424F-37BB-FFD8-4ACF-D6CD4B97CBAC}"/>
                  </a:ext>
                </a:extLst>
              </p:cNvPr>
              <p:cNvSpPr txBox="1">
                <a:spLocks noRot="1" noChangeAspect="1" noMove="1" noResize="1" noEditPoints="1" noAdjustHandles="1" noChangeArrowheads="1" noChangeShapeType="1" noTextEdit="1"/>
              </p:cNvSpPr>
              <p:nvPr/>
            </p:nvSpPr>
            <p:spPr>
              <a:xfrm>
                <a:off x="796879" y="1525609"/>
                <a:ext cx="1662635" cy="707886"/>
              </a:xfrm>
              <a:prstGeom prst="rect">
                <a:avLst/>
              </a:prstGeom>
              <a:blipFill>
                <a:blip r:embed="rId3"/>
                <a:stretch>
                  <a:fillRect t="-5357" b="-714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342CB78-0521-6810-D892-743D12B2F898}"/>
              </a:ext>
            </a:extLst>
          </p:cNvPr>
          <p:cNvSpPr/>
          <p:nvPr/>
        </p:nvSpPr>
        <p:spPr>
          <a:xfrm>
            <a:off x="16827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CE1EF04-A76E-072C-1658-1028F85B37CB}"/>
              </a:ext>
            </a:extLst>
          </p:cNvPr>
          <p:cNvSpPr/>
          <p:nvPr/>
        </p:nvSpPr>
        <p:spPr>
          <a:xfrm>
            <a:off x="3129836" y="2311400"/>
            <a:ext cx="3583453"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5484CDC0-7F4C-7C87-8B11-194436384DA2}"/>
              </a:ext>
            </a:extLst>
          </p:cNvPr>
          <p:cNvSpPr/>
          <p:nvPr/>
        </p:nvSpPr>
        <p:spPr>
          <a:xfrm>
            <a:off x="6905686" y="2311400"/>
            <a:ext cx="2076598"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85E63F0-BC07-B10A-6224-9B608027F244}"/>
              </a:ext>
            </a:extLst>
          </p:cNvPr>
          <p:cNvSpPr txBox="1"/>
          <p:nvPr/>
        </p:nvSpPr>
        <p:spPr>
          <a:xfrm>
            <a:off x="3281911" y="1525609"/>
            <a:ext cx="3316934"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Convolution Neural Network</a:t>
            </a:r>
          </a:p>
          <a:p>
            <a:pPr algn="ctr"/>
            <a:r>
              <a:rPr lang="en-US" sz="2000" dirty="0">
                <a:solidFill>
                  <a:prstClr val="black"/>
                </a:solidFill>
                <a:latin typeface="Times New Roman" panose="02020603050405020304" pitchFamily="18" charset="0"/>
                <a:cs typeface="Times New Roman" panose="02020603050405020304" pitchFamily="18" charset="0"/>
              </a:rPr>
              <a:t>Feature Extraction</a:t>
            </a:r>
            <a:endParaRPr lang="en-US" sz="2000" dirty="0">
              <a:solidFill>
                <a:prstClr val="black"/>
              </a:solidFill>
              <a:latin typeface="Garamond Premr Pro" panose="02020402060506020403"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6EA006-B293-D1C4-7299-05AD6912441E}"/>
                  </a:ext>
                </a:extLst>
              </p:cNvPr>
              <p:cNvSpPr txBox="1"/>
              <p:nvPr/>
            </p:nvSpPr>
            <p:spPr>
              <a:xfrm>
                <a:off x="9534179" y="1522224"/>
                <a:ext cx="1874231"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Output</a:t>
                </a:r>
              </a:p>
              <a:p>
                <a:pPr algn="ctr"/>
                <a:r>
                  <a:rPr lang="en-US" sz="2000" dirty="0" err="1">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Fl</a:t>
                </a:r>
                <a:r>
                  <a:rPr lang="en-US" sz="20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ux </a:t>
                </a:r>
                <a14:m>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m:t>
                    </m:r>
                  </m:oMath>
                </a14:m>
                <a:r>
                  <a:rPr lang="en-US" sz="2000" dirty="0">
                    <a:solidFill>
                      <a:prstClr val="black"/>
                    </a:solidFill>
                    <a:latin typeface="Times New Roman" panose="02020603050405020304" pitchFamily="18" charset="0"/>
                    <a:cs typeface="Times New Roman" panose="02020603050405020304" pitchFamily="18" charset="0"/>
                  </a:rPr>
                  <a:t> bin</a:t>
                </a:r>
              </a:p>
            </p:txBody>
          </p:sp>
        </mc:Choice>
        <mc:Fallback xmlns="">
          <p:sp>
            <p:nvSpPr>
              <p:cNvPr id="8" name="TextBox 7">
                <a:extLst>
                  <a:ext uri="{FF2B5EF4-FFF2-40B4-BE49-F238E27FC236}">
                    <a16:creationId xmlns:a16="http://schemas.microsoft.com/office/drawing/2014/main" id="{536EA006-B293-D1C4-7299-05AD6912441E}"/>
                  </a:ext>
                </a:extLst>
              </p:cNvPr>
              <p:cNvSpPr txBox="1">
                <a:spLocks noRot="1" noChangeAspect="1" noMove="1" noResize="1" noEditPoints="1" noAdjustHandles="1" noChangeArrowheads="1" noChangeShapeType="1" noTextEdit="1"/>
              </p:cNvSpPr>
              <p:nvPr/>
            </p:nvSpPr>
            <p:spPr>
              <a:xfrm>
                <a:off x="9534179" y="1522224"/>
                <a:ext cx="1874231" cy="707886"/>
              </a:xfrm>
              <a:prstGeom prst="rect">
                <a:avLst/>
              </a:prstGeom>
              <a:blipFill>
                <a:blip r:embed="rId4"/>
                <a:stretch>
                  <a:fillRect t="-5357" b="-1428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2676582-8881-C234-D798-C19F43B07AC4}"/>
              </a:ext>
            </a:extLst>
          </p:cNvPr>
          <p:cNvSpPr/>
          <p:nvPr/>
        </p:nvSpPr>
        <p:spPr>
          <a:xfrm>
            <a:off x="915726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ED02E79-6CFF-8BC6-9DD6-505924061CD6}"/>
              </a:ext>
            </a:extLst>
          </p:cNvPr>
          <p:cNvSpPr txBox="1"/>
          <p:nvPr/>
        </p:nvSpPr>
        <p:spPr>
          <a:xfrm>
            <a:off x="6530802" y="1526770"/>
            <a:ext cx="2741456"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Dense Neural Network</a:t>
            </a:r>
          </a:p>
          <a:p>
            <a:pPr algn="ctr"/>
            <a:r>
              <a:rPr lang="en-US" sz="2000" dirty="0">
                <a:solidFill>
                  <a:prstClr val="black"/>
                </a:solidFill>
                <a:latin typeface="Times New Roman" panose="02020603050405020304" pitchFamily="18" charset="0"/>
                <a:cs typeface="Times New Roman" panose="02020603050405020304" pitchFamily="18" charset="0"/>
              </a:rPr>
              <a:t>Regression</a:t>
            </a:r>
            <a:endParaRPr lang="en-US" sz="2000" dirty="0">
              <a:solidFill>
                <a:prstClr val="black"/>
              </a:solidFill>
              <a:latin typeface="Garamond Premr Pro" panose="02020402060506020403" pitchFamily="18" charset="0"/>
            </a:endParaRPr>
          </a:p>
        </p:txBody>
      </p:sp>
      <p:cxnSp>
        <p:nvCxnSpPr>
          <p:cNvPr id="11" name="Straight Arrow Connector 10">
            <a:extLst>
              <a:ext uri="{FF2B5EF4-FFF2-40B4-BE49-F238E27FC236}">
                <a16:creationId xmlns:a16="http://schemas.microsoft.com/office/drawing/2014/main" id="{BB303D59-11B3-9F0A-447D-6473F490B1B3}"/>
              </a:ext>
            </a:extLst>
          </p:cNvPr>
          <p:cNvCxnSpPr>
            <a:endCxn id="5" idx="1"/>
          </p:cNvCxnSpPr>
          <p:nvPr/>
        </p:nvCxnSpPr>
        <p:spPr>
          <a:xfrm>
            <a:off x="2020946" y="3587288"/>
            <a:ext cx="1108890" cy="462"/>
          </a:xfrm>
          <a:prstGeom prst="straightConnector1">
            <a:avLst/>
          </a:prstGeom>
          <a:noFill/>
          <a:ln w="6350" cap="flat" cmpd="sng" algn="ctr">
            <a:solidFill>
              <a:sysClr val="windowText" lastClr="000000"/>
            </a:solidFill>
            <a:prstDash val="solid"/>
            <a:miter lim="800000"/>
            <a:tailEnd type="triangle"/>
          </a:ln>
          <a:effectLst/>
        </p:spPr>
      </p:cxnSp>
      <p:sp>
        <p:nvSpPr>
          <p:cNvPr id="12" name="Rectangle 11">
            <a:extLst>
              <a:ext uri="{FF2B5EF4-FFF2-40B4-BE49-F238E27FC236}">
                <a16:creationId xmlns:a16="http://schemas.microsoft.com/office/drawing/2014/main" id="{CB1E3D7E-4445-CD67-F6C4-34B46963E9AA}"/>
              </a:ext>
            </a:extLst>
          </p:cNvPr>
          <p:cNvSpPr/>
          <p:nvPr/>
        </p:nvSpPr>
        <p:spPr>
          <a:xfrm>
            <a:off x="3503846"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CB69FD4A-D70F-6058-DD57-C733755FAE30}"/>
              </a:ext>
            </a:extLst>
          </p:cNvPr>
          <p:cNvCxnSpPr>
            <a:endCxn id="14" idx="2"/>
          </p:cNvCxnSpPr>
          <p:nvPr/>
        </p:nvCxnSpPr>
        <p:spPr>
          <a:xfrm>
            <a:off x="6437193" y="3557522"/>
            <a:ext cx="544373" cy="0"/>
          </a:xfrm>
          <a:prstGeom prst="straightConnector1">
            <a:avLst/>
          </a:prstGeom>
          <a:noFill/>
          <a:ln w="6350" cap="flat" cmpd="sng" algn="ctr">
            <a:solidFill>
              <a:sysClr val="windowText" lastClr="000000"/>
            </a:solidFill>
            <a:prstDash val="solid"/>
            <a:miter lim="800000"/>
            <a:tailEnd type="triangle"/>
          </a:ln>
          <a:effectLst/>
        </p:spPr>
      </p:cxnSp>
      <p:sp>
        <p:nvSpPr>
          <p:cNvPr id="14" name="Flowchart: Connector 117">
            <a:extLst>
              <a:ext uri="{FF2B5EF4-FFF2-40B4-BE49-F238E27FC236}">
                <a16:creationId xmlns:a16="http://schemas.microsoft.com/office/drawing/2014/main" id="{DA31310E-20FA-CD49-C3BE-C273663A57C6}"/>
              </a:ext>
            </a:extLst>
          </p:cNvPr>
          <p:cNvSpPr/>
          <p:nvPr/>
        </p:nvSpPr>
        <p:spPr>
          <a:xfrm>
            <a:off x="6981566" y="33289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 name="Flowchart: Connector 118">
            <a:extLst>
              <a:ext uri="{FF2B5EF4-FFF2-40B4-BE49-F238E27FC236}">
                <a16:creationId xmlns:a16="http://schemas.microsoft.com/office/drawing/2014/main" id="{9CEBACCE-FDD5-0719-7DB5-8548970C1492}"/>
              </a:ext>
            </a:extLst>
          </p:cNvPr>
          <p:cNvSpPr/>
          <p:nvPr/>
        </p:nvSpPr>
        <p:spPr>
          <a:xfrm>
            <a:off x="6981566" y="40147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 name="Flowchart: Connector 119">
            <a:extLst>
              <a:ext uri="{FF2B5EF4-FFF2-40B4-BE49-F238E27FC236}">
                <a16:creationId xmlns:a16="http://schemas.microsoft.com/office/drawing/2014/main" id="{F36806CC-0FB9-C292-9F10-7394BC02D612}"/>
              </a:ext>
            </a:extLst>
          </p:cNvPr>
          <p:cNvSpPr/>
          <p:nvPr/>
        </p:nvSpPr>
        <p:spPr>
          <a:xfrm>
            <a:off x="7636753" y="3586521"/>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 name="Flowchart: Connector 120">
            <a:extLst>
              <a:ext uri="{FF2B5EF4-FFF2-40B4-BE49-F238E27FC236}">
                <a16:creationId xmlns:a16="http://schemas.microsoft.com/office/drawing/2014/main" id="{22EDE290-AFA2-4E29-1228-7B3913CE2354}"/>
              </a:ext>
            </a:extLst>
          </p:cNvPr>
          <p:cNvSpPr/>
          <p:nvPr/>
        </p:nvSpPr>
        <p:spPr>
          <a:xfrm>
            <a:off x="6982355" y="26497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 name="Flowchart: Connector 121">
            <a:extLst>
              <a:ext uri="{FF2B5EF4-FFF2-40B4-BE49-F238E27FC236}">
                <a16:creationId xmlns:a16="http://schemas.microsoft.com/office/drawing/2014/main" id="{848A43AC-4BBD-AF7C-0CC7-D59381EB79BE}"/>
              </a:ext>
            </a:extLst>
          </p:cNvPr>
          <p:cNvSpPr/>
          <p:nvPr/>
        </p:nvSpPr>
        <p:spPr>
          <a:xfrm>
            <a:off x="7641886" y="28783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A59AD3-E3F4-2E82-F101-DD76EDDB972C}"/>
                  </a:ext>
                </a:extLst>
              </p:cNvPr>
              <p:cNvSpPr txBox="1"/>
              <p:nvPr/>
            </p:nvSpPr>
            <p:spPr>
              <a:xfrm>
                <a:off x="8286350" y="3378050"/>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9" name="TextBox 18">
                <a:extLst>
                  <a:ext uri="{FF2B5EF4-FFF2-40B4-BE49-F238E27FC236}">
                    <a16:creationId xmlns:a16="http://schemas.microsoft.com/office/drawing/2014/main" id="{B6A59AD3-E3F4-2E82-F101-DD76EDDB972C}"/>
                  </a:ext>
                </a:extLst>
              </p:cNvPr>
              <p:cNvSpPr txBox="1">
                <a:spLocks noRot="1" noChangeAspect="1" noMove="1" noResize="1" noEditPoints="1" noAdjustHandles="1" noChangeArrowheads="1" noChangeShapeType="1" noTextEdit="1"/>
              </p:cNvSpPr>
              <p:nvPr/>
            </p:nvSpPr>
            <p:spPr>
              <a:xfrm>
                <a:off x="8286350" y="3378050"/>
                <a:ext cx="410689" cy="369332"/>
              </a:xfrm>
              <a:prstGeom prst="rect">
                <a:avLst/>
              </a:prstGeom>
              <a:blipFill>
                <a:blip r:embed="rId5"/>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695FD29-33D7-548F-2E84-FFA66555BD8B}"/>
              </a:ext>
            </a:extLst>
          </p:cNvPr>
          <p:cNvCxnSpPr>
            <a:stCxn id="19" idx="3"/>
          </p:cNvCxnSpPr>
          <p:nvPr/>
        </p:nvCxnSpPr>
        <p:spPr>
          <a:xfrm>
            <a:off x="8697039" y="3562716"/>
            <a:ext cx="707573" cy="1824"/>
          </a:xfrm>
          <a:prstGeom prst="straightConnector1">
            <a:avLst/>
          </a:prstGeom>
          <a:noFill/>
          <a:ln w="6350" cap="flat" cmpd="sng" algn="ctr">
            <a:solidFill>
              <a:sysClr val="windowText" lastClr="000000"/>
            </a:solidFill>
            <a:prstDash val="solid"/>
            <a:miter lim="800000"/>
            <a:tailEnd type="triangle"/>
          </a:ln>
          <a:effectLst/>
        </p:spPr>
      </p:cxnSp>
      <p:cxnSp>
        <p:nvCxnSpPr>
          <p:cNvPr id="21" name="Straight Connector 20">
            <a:extLst>
              <a:ext uri="{FF2B5EF4-FFF2-40B4-BE49-F238E27FC236}">
                <a16:creationId xmlns:a16="http://schemas.microsoft.com/office/drawing/2014/main" id="{1DEA7235-3277-1CF1-68F4-09C610E91816}"/>
              </a:ext>
            </a:extLst>
          </p:cNvPr>
          <p:cNvCxnSpPr>
            <a:stCxn id="17" idx="6"/>
            <a:endCxn id="18" idx="2"/>
          </p:cNvCxnSpPr>
          <p:nvPr/>
        </p:nvCxnSpPr>
        <p:spPr>
          <a:xfrm>
            <a:off x="7439555" y="2878317"/>
            <a:ext cx="202331" cy="228600"/>
          </a:xfrm>
          <a:prstGeom prst="line">
            <a:avLst/>
          </a:prstGeom>
          <a:noFill/>
          <a:ln w="635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EAC279E3-7616-371B-30B1-C2B60328F696}"/>
              </a:ext>
            </a:extLst>
          </p:cNvPr>
          <p:cNvCxnSpPr>
            <a:stCxn id="14" idx="6"/>
            <a:endCxn id="18" idx="2"/>
          </p:cNvCxnSpPr>
          <p:nvPr/>
        </p:nvCxnSpPr>
        <p:spPr>
          <a:xfrm flipV="1">
            <a:off x="7438766" y="3106917"/>
            <a:ext cx="203120" cy="450605"/>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C8D90D6A-FFCE-BFE5-10C4-13EDD666D2CE}"/>
              </a:ext>
            </a:extLst>
          </p:cNvPr>
          <p:cNvCxnSpPr>
            <a:stCxn id="15" idx="6"/>
            <a:endCxn id="18" idx="2"/>
          </p:cNvCxnSpPr>
          <p:nvPr/>
        </p:nvCxnSpPr>
        <p:spPr>
          <a:xfrm flipV="1">
            <a:off x="7438766" y="3106917"/>
            <a:ext cx="203120" cy="1136405"/>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28B9F66E-861C-1184-6D22-60FD0266C657}"/>
              </a:ext>
            </a:extLst>
          </p:cNvPr>
          <p:cNvCxnSpPr>
            <a:stCxn id="17" idx="6"/>
            <a:endCxn id="16" idx="2"/>
          </p:cNvCxnSpPr>
          <p:nvPr/>
        </p:nvCxnSpPr>
        <p:spPr>
          <a:xfrm>
            <a:off x="7439555" y="2878317"/>
            <a:ext cx="197198" cy="936804"/>
          </a:xfrm>
          <a:prstGeom prst="line">
            <a:avLst/>
          </a:prstGeom>
          <a:noFill/>
          <a:ln w="6350" cap="flat" cmpd="sng" algn="ctr">
            <a:solidFill>
              <a:sysClr val="windowText" lastClr="000000"/>
            </a:solidFill>
            <a:prstDash val="solid"/>
            <a:miter lim="800000"/>
          </a:ln>
          <a:effectLst/>
        </p:spPr>
      </p:cxnSp>
      <p:cxnSp>
        <p:nvCxnSpPr>
          <p:cNvPr id="25" name="Straight Connector 24">
            <a:extLst>
              <a:ext uri="{FF2B5EF4-FFF2-40B4-BE49-F238E27FC236}">
                <a16:creationId xmlns:a16="http://schemas.microsoft.com/office/drawing/2014/main" id="{5C622DDA-1918-6942-FE48-E61D6257D4B0}"/>
              </a:ext>
            </a:extLst>
          </p:cNvPr>
          <p:cNvCxnSpPr>
            <a:stCxn id="14" idx="6"/>
            <a:endCxn id="16" idx="2"/>
          </p:cNvCxnSpPr>
          <p:nvPr/>
        </p:nvCxnSpPr>
        <p:spPr>
          <a:xfrm>
            <a:off x="7438766" y="3557522"/>
            <a:ext cx="197987" cy="257599"/>
          </a:xfrm>
          <a:prstGeom prst="line">
            <a:avLst/>
          </a:prstGeom>
          <a:noFill/>
          <a:ln w="6350" cap="flat" cmpd="sng" algn="ctr">
            <a:solidFill>
              <a:sysClr val="windowText" lastClr="000000"/>
            </a:solidFill>
            <a:prstDash val="solid"/>
            <a:miter lim="800000"/>
          </a:ln>
          <a:effectLst/>
        </p:spPr>
      </p:cxnSp>
      <p:cxnSp>
        <p:nvCxnSpPr>
          <p:cNvPr id="26" name="Straight Connector 25">
            <a:extLst>
              <a:ext uri="{FF2B5EF4-FFF2-40B4-BE49-F238E27FC236}">
                <a16:creationId xmlns:a16="http://schemas.microsoft.com/office/drawing/2014/main" id="{A5EA85BF-A91F-36E8-41E9-B2244634F784}"/>
              </a:ext>
            </a:extLst>
          </p:cNvPr>
          <p:cNvCxnSpPr>
            <a:stCxn id="15" idx="6"/>
            <a:endCxn id="16" idx="2"/>
          </p:cNvCxnSpPr>
          <p:nvPr/>
        </p:nvCxnSpPr>
        <p:spPr>
          <a:xfrm flipV="1">
            <a:off x="7438766" y="3815121"/>
            <a:ext cx="197987" cy="428201"/>
          </a:xfrm>
          <a:prstGeom prst="line">
            <a:avLst/>
          </a:prstGeom>
          <a:noFill/>
          <a:ln w="635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363D8BD-C8AD-60AA-8367-88C301D8713E}"/>
                  </a:ext>
                </a:extLst>
              </p:cNvPr>
              <p:cNvSpPr txBox="1"/>
              <p:nvPr/>
            </p:nvSpPr>
            <p:spPr>
              <a:xfrm>
                <a:off x="5809937" y="3316989"/>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27" name="TextBox 26">
                <a:extLst>
                  <a:ext uri="{FF2B5EF4-FFF2-40B4-BE49-F238E27FC236}">
                    <a16:creationId xmlns:a16="http://schemas.microsoft.com/office/drawing/2014/main" id="{1363D8BD-C8AD-60AA-8367-88C301D8713E}"/>
                  </a:ext>
                </a:extLst>
              </p:cNvPr>
              <p:cNvSpPr txBox="1">
                <a:spLocks noRot="1" noChangeAspect="1" noMove="1" noResize="1" noEditPoints="1" noAdjustHandles="1" noChangeArrowheads="1" noChangeShapeType="1" noTextEdit="1"/>
              </p:cNvSpPr>
              <p:nvPr/>
            </p:nvSpPr>
            <p:spPr>
              <a:xfrm>
                <a:off x="5809937" y="3316989"/>
                <a:ext cx="410689" cy="369332"/>
              </a:xfrm>
              <a:prstGeom prst="rect">
                <a:avLst/>
              </a:prstGeom>
              <a:blipFill>
                <a:blip r:embed="rId6"/>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26192962-977D-2086-E7EC-E530BB05F7C2}"/>
              </a:ext>
            </a:extLst>
          </p:cNvPr>
          <p:cNvSpPr/>
          <p:nvPr/>
        </p:nvSpPr>
        <p:spPr>
          <a:xfrm>
            <a:off x="3846397"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F43EBD5-E9EA-7413-F70F-9A25CB98ED05}"/>
              </a:ext>
            </a:extLst>
          </p:cNvPr>
          <p:cNvSpPr/>
          <p:nvPr/>
        </p:nvSpPr>
        <p:spPr>
          <a:xfrm>
            <a:off x="4203698" y="3200399"/>
            <a:ext cx="354634" cy="748223"/>
          </a:xfrm>
          <a:prstGeom prst="rect">
            <a:avLst/>
          </a:prstGeom>
          <a:solidFill>
            <a:srgbClr val="FFFF00"/>
          </a:solidFill>
          <a:ln w="12700" cap="flat" cmpd="sng" algn="ctr">
            <a:solidFill>
              <a:srgbClr val="FFC000">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Pool</a:t>
            </a:r>
          </a:p>
        </p:txBody>
      </p:sp>
      <p:sp>
        <p:nvSpPr>
          <p:cNvPr id="30" name="Rectangle 29">
            <a:extLst>
              <a:ext uri="{FF2B5EF4-FFF2-40B4-BE49-F238E27FC236}">
                <a16:creationId xmlns:a16="http://schemas.microsoft.com/office/drawing/2014/main" id="{01508315-E350-FE61-09CA-1F5CB6C854E5}"/>
              </a:ext>
            </a:extLst>
          </p:cNvPr>
          <p:cNvSpPr/>
          <p:nvPr/>
        </p:nvSpPr>
        <p:spPr>
          <a:xfrm>
            <a:off x="4565284" y="3200399"/>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F3729F7-4D65-C148-9428-D3BF6A74520D}"/>
              </a:ext>
            </a:extLst>
          </p:cNvPr>
          <p:cNvSpPr/>
          <p:nvPr/>
        </p:nvSpPr>
        <p:spPr>
          <a:xfrm>
            <a:off x="4925405" y="3200398"/>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29EB35-BA6B-8265-C934-2EB3DF0AED38}"/>
                  </a:ext>
                </a:extLst>
              </p:cNvPr>
              <p:cNvSpPr txBox="1"/>
              <p:nvPr/>
            </p:nvSpPr>
            <p:spPr>
              <a:xfrm>
                <a:off x="9770720" y="3114488"/>
                <a:ext cx="764829" cy="1188082"/>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F</m:t>
                                </m:r>
                              </m:e>
                              <m:sub>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u</m:t>
                                </m:r>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Sub>
                          </m:e>
                        </m:mr>
                        <m:mr>
                          <m:e>
                            <m:r>
                              <a:rPr lang="en-US" sz="18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sz="1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8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F</m:t>
                                </m:r>
                              </m:e>
                              <m:sub>
                                <m:r>
                                  <a:rPr lang="en-US" sz="1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𝑢</m:t>
                                </m:r>
                                <m:r>
                                  <a:rPr lang="en-US" sz="1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32</m:t>
                                </m:r>
                              </m:sub>
                            </m:sSub>
                          </m:e>
                        </m:mr>
                      </m:m>
                    </m:oMath>
                  </m:oMathPara>
                </a14:m>
                <a:endParaRPr lang="en-US" sz="1800" b="0" dirty="0">
                  <a:solidFill>
                    <a:prstClr val="black"/>
                  </a:solidFill>
                  <a:ea typeface="Cambria Math" panose="02040503050406030204" pitchFamily="18" charset="0"/>
                  <a:cs typeface="Times New Roman" panose="02020603050405020304" pitchFamily="18" charset="0"/>
                </a:endParaRPr>
              </a:p>
              <a:p>
                <a:endParaRPr lang="en-US" dirty="0"/>
              </a:p>
            </p:txBody>
          </p:sp>
        </mc:Choice>
        <mc:Fallback xmlns="">
          <p:sp>
            <p:nvSpPr>
              <p:cNvPr id="32" name="TextBox 31">
                <a:extLst>
                  <a:ext uri="{FF2B5EF4-FFF2-40B4-BE49-F238E27FC236}">
                    <a16:creationId xmlns:a16="http://schemas.microsoft.com/office/drawing/2014/main" id="{5C29EB35-BA6B-8265-C934-2EB3DF0AED38}"/>
                  </a:ext>
                </a:extLst>
              </p:cNvPr>
              <p:cNvSpPr txBox="1">
                <a:spLocks noRot="1" noChangeAspect="1" noMove="1" noResize="1" noEditPoints="1" noAdjustHandles="1" noChangeArrowheads="1" noChangeShapeType="1" noTextEdit="1"/>
              </p:cNvSpPr>
              <p:nvPr/>
            </p:nvSpPr>
            <p:spPr>
              <a:xfrm>
                <a:off x="9770720" y="3114488"/>
                <a:ext cx="764829" cy="1188082"/>
              </a:xfrm>
              <a:prstGeom prst="rect">
                <a:avLst/>
              </a:prstGeom>
              <a:blipFill>
                <a:blip r:embed="rId7"/>
                <a:stretch>
                  <a:fillRect/>
                </a:stretch>
              </a:blipFill>
              <a:ln w="19050">
                <a:noFill/>
              </a:ln>
            </p:spPr>
            <p:txBody>
              <a:bodyPr/>
              <a:lstStyle/>
              <a:p>
                <a:r>
                  <a:rPr lang="en-US">
                    <a:noFill/>
                  </a:rPr>
                  <a:t> </a:t>
                </a:r>
              </a:p>
            </p:txBody>
          </p:sp>
        </mc:Fallback>
      </mc:AlternateContent>
      <p:pic>
        <p:nvPicPr>
          <p:cNvPr id="33" name="Picture 32">
            <a:extLst>
              <a:ext uri="{FF2B5EF4-FFF2-40B4-BE49-F238E27FC236}">
                <a16:creationId xmlns:a16="http://schemas.microsoft.com/office/drawing/2014/main" id="{EAF6C35A-6F49-DFC3-41AD-156C2DDCF6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3850" y="2578004"/>
            <a:ext cx="2279791" cy="1718987"/>
          </a:xfrm>
          <a:prstGeom prst="rect">
            <a:avLst/>
          </a:prstGeom>
        </p:spPr>
      </p:pic>
      <p:cxnSp>
        <p:nvCxnSpPr>
          <p:cNvPr id="34" name="Straight Arrow Connector 33">
            <a:extLst>
              <a:ext uri="{FF2B5EF4-FFF2-40B4-BE49-F238E27FC236}">
                <a16:creationId xmlns:a16="http://schemas.microsoft.com/office/drawing/2014/main" id="{B4B575FC-6470-24A6-C9F0-76832D9D8BF3}"/>
              </a:ext>
            </a:extLst>
          </p:cNvPr>
          <p:cNvCxnSpPr>
            <a:cxnSpLocks/>
          </p:cNvCxnSpPr>
          <p:nvPr/>
        </p:nvCxnSpPr>
        <p:spPr>
          <a:xfrm>
            <a:off x="378946" y="4508414"/>
            <a:ext cx="907712" cy="462"/>
          </a:xfrm>
          <a:prstGeom prst="straightConnector1">
            <a:avLst/>
          </a:prstGeom>
          <a:noFill/>
          <a:ln w="635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6BF69515-31C0-8C23-AE50-7975C61B1575}"/>
              </a:ext>
            </a:extLst>
          </p:cNvPr>
          <p:cNvCxnSpPr>
            <a:cxnSpLocks/>
          </p:cNvCxnSpPr>
          <p:nvPr/>
        </p:nvCxnSpPr>
        <p:spPr>
          <a:xfrm flipV="1">
            <a:off x="378946" y="2578004"/>
            <a:ext cx="0" cy="1930410"/>
          </a:xfrm>
          <a:prstGeom prst="straightConnector1">
            <a:avLst/>
          </a:prstGeom>
          <a:noFill/>
          <a:ln w="6350" cap="flat" cmpd="sng" algn="ctr">
            <a:solidFill>
              <a:sysClr val="windowText" lastClr="000000"/>
            </a:solidFill>
            <a:prstDash val="solid"/>
            <a:miter lim="800000"/>
            <a:tailEnd type="triangle"/>
          </a:ln>
          <a:effectLst/>
        </p:spPr>
      </p:cxnSp>
      <p:sp>
        <p:nvSpPr>
          <p:cNvPr id="36" name="TextBox 35">
            <a:extLst>
              <a:ext uri="{FF2B5EF4-FFF2-40B4-BE49-F238E27FC236}">
                <a16:creationId xmlns:a16="http://schemas.microsoft.com/office/drawing/2014/main" id="{C5641996-BDD7-D0FB-62A6-110C5A900381}"/>
              </a:ext>
            </a:extLst>
          </p:cNvPr>
          <p:cNvSpPr txBox="1"/>
          <p:nvPr/>
        </p:nvSpPr>
        <p:spPr>
          <a:xfrm>
            <a:off x="646232" y="4471922"/>
            <a:ext cx="301293" cy="323165"/>
          </a:xfrm>
          <a:prstGeom prst="rect">
            <a:avLst/>
          </a:prstGeom>
          <a:noFill/>
          <a:ln w="19050">
            <a:noFill/>
          </a:ln>
        </p:spPr>
        <p:txBody>
          <a:bodyPr wrap="square" rtlCol="0">
            <a:spAutoFit/>
          </a:bodyPr>
          <a:lstStyle/>
          <a:p>
            <a:r>
              <a:rPr lang="en-US" sz="1500" dirty="0"/>
              <a:t>y</a:t>
            </a:r>
          </a:p>
        </p:txBody>
      </p:sp>
      <p:sp>
        <p:nvSpPr>
          <p:cNvPr id="37" name="TextBox 36">
            <a:extLst>
              <a:ext uri="{FF2B5EF4-FFF2-40B4-BE49-F238E27FC236}">
                <a16:creationId xmlns:a16="http://schemas.microsoft.com/office/drawing/2014/main" id="{614EF4CD-1654-50BF-BC56-9F0C4ED77ADA}"/>
              </a:ext>
            </a:extLst>
          </p:cNvPr>
          <p:cNvSpPr txBox="1"/>
          <p:nvPr/>
        </p:nvSpPr>
        <p:spPr>
          <a:xfrm>
            <a:off x="145606" y="3491956"/>
            <a:ext cx="301293" cy="323165"/>
          </a:xfrm>
          <a:prstGeom prst="rect">
            <a:avLst/>
          </a:prstGeom>
          <a:noFill/>
          <a:ln w="19050">
            <a:noFill/>
          </a:ln>
        </p:spPr>
        <p:txBody>
          <a:bodyPr wrap="square" rtlCol="0">
            <a:spAutoFit/>
          </a:bodyPr>
          <a:lstStyle/>
          <a:p>
            <a:r>
              <a:rPr lang="en-US" sz="1500" dirty="0"/>
              <a:t>x</a:t>
            </a:r>
          </a:p>
        </p:txBody>
      </p:sp>
      <p:sp>
        <p:nvSpPr>
          <p:cNvPr id="38" name="Rectangle 37">
            <a:extLst>
              <a:ext uri="{FF2B5EF4-FFF2-40B4-BE49-F238E27FC236}">
                <a16:creationId xmlns:a16="http://schemas.microsoft.com/office/drawing/2014/main" id="{7E2F4FB9-2D1D-A2EB-2CFD-3B31A967EFE6}"/>
              </a:ext>
            </a:extLst>
          </p:cNvPr>
          <p:cNvSpPr/>
          <p:nvPr/>
        </p:nvSpPr>
        <p:spPr>
          <a:xfrm>
            <a:off x="10742856" y="6378283"/>
            <a:ext cx="1747487" cy="246221"/>
          </a:xfrm>
          <a:prstGeom prst="rect">
            <a:avLst/>
          </a:prstGeom>
        </p:spPr>
        <p:txBody>
          <a:bodyPr wrap="square">
            <a:spAutoFit/>
          </a:bodyPr>
          <a:lstStyle/>
          <a:p>
            <a:pPr lvl="0"/>
            <a:r>
              <a:rPr lang="en-US" sz="1000" dirty="0">
                <a:solidFill>
                  <a:srgbClr val="000000"/>
                </a:solidFill>
              </a:rPr>
              <a:t>Raptis et al. (ongoing)</a:t>
            </a:r>
            <a:endParaRPr lang="el-GR" sz="1000" dirty="0">
              <a:solidFill>
                <a:srgbClr val="000000"/>
              </a:solidFill>
            </a:endParaRPr>
          </a:p>
        </p:txBody>
      </p:sp>
    </p:spTree>
    <p:extLst>
      <p:ext uri="{BB962C8B-B14F-4D97-AF65-F5344CB8AC3E}">
        <p14:creationId xmlns:p14="http://schemas.microsoft.com/office/powerpoint/2010/main" val="224150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The dataset (</a:t>
            </a:r>
            <a:r>
              <a:rPr lang="en-US" dirty="0" err="1"/>
              <a:t>i.e</a:t>
            </a:r>
            <a:r>
              <a:rPr lang="en-US" dirty="0"/>
              <a:t>, output – Central Plasma Sheet)</a:t>
            </a:r>
            <a:endParaRPr lang="sv-SE" dirty="0"/>
          </a:p>
        </p:txBody>
      </p:sp>
      <p:pic>
        <p:nvPicPr>
          <p:cNvPr id="4" name="Picture 3">
            <a:extLst>
              <a:ext uri="{FF2B5EF4-FFF2-40B4-BE49-F238E27FC236}">
                <a16:creationId xmlns:a16="http://schemas.microsoft.com/office/drawing/2014/main" id="{9879BB60-A15E-699B-50E3-F091A1C61599}"/>
              </a:ext>
            </a:extLst>
          </p:cNvPr>
          <p:cNvPicPr>
            <a:picLocks noChangeAspect="1"/>
          </p:cNvPicPr>
          <p:nvPr/>
        </p:nvPicPr>
        <p:blipFill>
          <a:blip r:embed="rId3"/>
          <a:stretch>
            <a:fillRect/>
          </a:stretch>
        </p:blipFill>
        <p:spPr>
          <a:xfrm>
            <a:off x="294704" y="789089"/>
            <a:ext cx="3784600" cy="5537200"/>
          </a:xfrm>
          <a:prstGeom prst="rect">
            <a:avLst/>
          </a:prstGeom>
        </p:spPr>
      </p:pic>
      <p:pic>
        <p:nvPicPr>
          <p:cNvPr id="5" name="Picture 4">
            <a:extLst>
              <a:ext uri="{FF2B5EF4-FFF2-40B4-BE49-F238E27FC236}">
                <a16:creationId xmlns:a16="http://schemas.microsoft.com/office/drawing/2014/main" id="{A5035519-6F31-31C1-CEF2-0D42131F624F}"/>
              </a:ext>
            </a:extLst>
          </p:cNvPr>
          <p:cNvPicPr>
            <a:picLocks noChangeAspect="1"/>
          </p:cNvPicPr>
          <p:nvPr/>
        </p:nvPicPr>
        <p:blipFill rotWithShape="1">
          <a:blip r:embed="rId4"/>
          <a:srcRect t="48751" r="68825" b="2762"/>
          <a:stretch/>
        </p:blipFill>
        <p:spPr>
          <a:xfrm>
            <a:off x="3833644" y="789089"/>
            <a:ext cx="3784600" cy="5443872"/>
          </a:xfrm>
          <a:prstGeom prst="rect">
            <a:avLst/>
          </a:prstGeom>
        </p:spPr>
      </p:pic>
      <p:pic>
        <p:nvPicPr>
          <p:cNvPr id="6" name="Picture 5">
            <a:extLst>
              <a:ext uri="{FF2B5EF4-FFF2-40B4-BE49-F238E27FC236}">
                <a16:creationId xmlns:a16="http://schemas.microsoft.com/office/drawing/2014/main" id="{9F421D76-18C1-52A0-20C6-4C4D9CA64027}"/>
              </a:ext>
            </a:extLst>
          </p:cNvPr>
          <p:cNvPicPr>
            <a:picLocks noChangeAspect="1"/>
          </p:cNvPicPr>
          <p:nvPr/>
        </p:nvPicPr>
        <p:blipFill rotWithShape="1">
          <a:blip r:embed="rId5"/>
          <a:srcRect l="46027" t="90688" r="40173" b="6827"/>
          <a:stretch/>
        </p:blipFill>
        <p:spPr>
          <a:xfrm>
            <a:off x="1511179" y="6293962"/>
            <a:ext cx="1351649" cy="277561"/>
          </a:xfrm>
          <a:prstGeom prst="rect">
            <a:avLst/>
          </a:prstGeom>
        </p:spPr>
      </p:pic>
      <p:pic>
        <p:nvPicPr>
          <p:cNvPr id="8" name="Picture 7">
            <a:extLst>
              <a:ext uri="{FF2B5EF4-FFF2-40B4-BE49-F238E27FC236}">
                <a16:creationId xmlns:a16="http://schemas.microsoft.com/office/drawing/2014/main" id="{C2BDA197-5888-F3FE-A876-8817D4BF6361}"/>
              </a:ext>
            </a:extLst>
          </p:cNvPr>
          <p:cNvPicPr>
            <a:picLocks noChangeAspect="1"/>
          </p:cNvPicPr>
          <p:nvPr/>
        </p:nvPicPr>
        <p:blipFill rotWithShape="1">
          <a:blip r:embed="rId6"/>
          <a:srcRect l="46027" t="90688" r="40173" b="6827"/>
          <a:stretch/>
        </p:blipFill>
        <p:spPr>
          <a:xfrm>
            <a:off x="5050119" y="6293962"/>
            <a:ext cx="1351649" cy="277561"/>
          </a:xfrm>
          <a:prstGeom prst="rect">
            <a:avLst/>
          </a:prstGeom>
        </p:spPr>
      </p:pic>
      <p:sp>
        <p:nvSpPr>
          <p:cNvPr id="10" name="TextBox 9">
            <a:extLst>
              <a:ext uri="{FF2B5EF4-FFF2-40B4-BE49-F238E27FC236}">
                <a16:creationId xmlns:a16="http://schemas.microsoft.com/office/drawing/2014/main" id="{F19AE544-8638-F292-DAFF-487E7E1858FE}"/>
              </a:ext>
            </a:extLst>
          </p:cNvPr>
          <p:cNvSpPr txBox="1"/>
          <p:nvPr/>
        </p:nvSpPr>
        <p:spPr>
          <a:xfrm>
            <a:off x="8197610" y="2136338"/>
            <a:ext cx="3528584" cy="2585323"/>
          </a:xfrm>
          <a:prstGeom prst="rect">
            <a:avLst/>
          </a:prstGeom>
          <a:noFill/>
        </p:spPr>
        <p:txBody>
          <a:bodyPr wrap="square">
            <a:spAutoFit/>
          </a:bodyPr>
          <a:lstStyle/>
          <a:p>
            <a:pPr marL="342900" indent="-342900" algn="ctr">
              <a:buAutoNum type="alphaUcParenBoth"/>
            </a:pPr>
            <a:r>
              <a:rPr lang="en-US" b="1" dirty="0" err="1">
                <a:solidFill>
                  <a:srgbClr val="000000"/>
                </a:solidFill>
              </a:rPr>
              <a:t>Geotail</a:t>
            </a:r>
            <a:r>
              <a:rPr lang="en-US" b="1" dirty="0">
                <a:solidFill>
                  <a:srgbClr val="000000"/>
                </a:solidFill>
              </a:rPr>
              <a:t> (1994 - 2022)</a:t>
            </a:r>
            <a:r>
              <a:rPr lang="en-US" dirty="0">
                <a:solidFill>
                  <a:srgbClr val="000000"/>
                </a:solidFill>
              </a:rPr>
              <a:t> </a:t>
            </a:r>
          </a:p>
          <a:p>
            <a:pPr algn="ctr"/>
            <a:r>
              <a:rPr lang="en-US" dirty="0">
                <a:solidFill>
                  <a:srgbClr val="000000"/>
                </a:solidFill>
              </a:rPr>
              <a:t>&gt;1 million points</a:t>
            </a:r>
          </a:p>
          <a:p>
            <a:pPr marL="285750" indent="-285750" algn="ctr">
              <a:buFont typeface="Wingdings" pitchFamily="2" charset="2"/>
              <a:buChar char="Ø"/>
            </a:pPr>
            <a:endParaRPr lang="en-US" dirty="0">
              <a:solidFill>
                <a:srgbClr val="000000"/>
              </a:solidFill>
            </a:endParaRPr>
          </a:p>
          <a:p>
            <a:pPr algn="ctr"/>
            <a:r>
              <a:rPr lang="en-US" b="1" dirty="0">
                <a:solidFill>
                  <a:srgbClr val="000000"/>
                </a:solidFill>
              </a:rPr>
              <a:t>(B) MMS (2015 – 2024) </a:t>
            </a:r>
          </a:p>
          <a:p>
            <a:pPr algn="ctr"/>
            <a:r>
              <a:rPr lang="en-US" dirty="0">
                <a:solidFill>
                  <a:srgbClr val="000000"/>
                </a:solidFill>
              </a:rPr>
              <a:t>~ 250k points</a:t>
            </a:r>
          </a:p>
          <a:p>
            <a:pPr algn="ctr"/>
            <a:endParaRPr lang="en-US" dirty="0">
              <a:solidFill>
                <a:srgbClr val="000000"/>
              </a:solidFill>
            </a:endParaRPr>
          </a:p>
          <a:p>
            <a:pPr algn="ctr"/>
            <a:endParaRPr lang="en-US" dirty="0">
              <a:solidFill>
                <a:srgbClr val="000000"/>
              </a:solidFill>
            </a:endParaRPr>
          </a:p>
          <a:p>
            <a:r>
              <a:rPr lang="en-US" u="sng" dirty="0">
                <a:solidFill>
                  <a:srgbClr val="000000"/>
                </a:solidFill>
              </a:rPr>
              <a:t>Output</a:t>
            </a:r>
            <a:r>
              <a:rPr lang="en-US" dirty="0">
                <a:solidFill>
                  <a:srgbClr val="000000"/>
                </a:solidFill>
              </a:rPr>
              <a:t>: plasma moments and magnetometer data. </a:t>
            </a:r>
          </a:p>
        </p:txBody>
      </p:sp>
      <p:sp>
        <p:nvSpPr>
          <p:cNvPr id="12" name="TextBox 11">
            <a:extLst>
              <a:ext uri="{FF2B5EF4-FFF2-40B4-BE49-F238E27FC236}">
                <a16:creationId xmlns:a16="http://schemas.microsoft.com/office/drawing/2014/main" id="{8921E87D-8DA1-3593-01A0-505BBDAEEDBA}"/>
              </a:ext>
            </a:extLst>
          </p:cNvPr>
          <p:cNvSpPr txBox="1"/>
          <p:nvPr/>
        </p:nvSpPr>
        <p:spPr>
          <a:xfrm>
            <a:off x="-65972" y="6408608"/>
            <a:ext cx="1019831" cy="261610"/>
          </a:xfrm>
          <a:prstGeom prst="rect">
            <a:avLst/>
          </a:prstGeom>
          <a:noFill/>
        </p:spPr>
        <p:txBody>
          <a:bodyPr wrap="none" rtlCol="0">
            <a:spAutoFit/>
          </a:bodyPr>
          <a:lstStyle/>
          <a:p>
            <a:r>
              <a:rPr lang="en-US" sz="1100" dirty="0">
                <a:solidFill>
                  <a:srgbClr val="000000"/>
                </a:solidFill>
              </a:rPr>
              <a:t>Raptis+ 2024</a:t>
            </a:r>
          </a:p>
        </p:txBody>
      </p:sp>
    </p:spTree>
    <p:extLst>
      <p:ext uri="{BB962C8B-B14F-4D97-AF65-F5344CB8AC3E}">
        <p14:creationId xmlns:p14="http://schemas.microsoft.com/office/powerpoint/2010/main" val="3313329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5E08-852B-3C02-C63E-CB1B2A423CFC}"/>
              </a:ext>
            </a:extLst>
          </p:cNvPr>
          <p:cNvSpPr>
            <a:spLocks noGrp="1"/>
          </p:cNvSpPr>
          <p:nvPr>
            <p:ph type="title"/>
          </p:nvPr>
        </p:nvSpPr>
        <p:spPr>
          <a:xfrm>
            <a:off x="838200" y="84012"/>
            <a:ext cx="10515600" cy="646331"/>
          </a:xfrm>
        </p:spPr>
        <p:txBody>
          <a:bodyPr>
            <a:normAutofit/>
          </a:bodyPr>
          <a:lstStyle/>
          <a:p>
            <a:pPr algn="ctr"/>
            <a:r>
              <a:rPr lang="en-US" dirty="0"/>
              <a:t>Modeling Temperature Ratios | 2D Maps</a:t>
            </a:r>
          </a:p>
        </p:txBody>
      </p:sp>
      <p:sp>
        <p:nvSpPr>
          <p:cNvPr id="8" name="TextBox 7">
            <a:extLst>
              <a:ext uri="{FF2B5EF4-FFF2-40B4-BE49-F238E27FC236}">
                <a16:creationId xmlns:a16="http://schemas.microsoft.com/office/drawing/2014/main" id="{437C3BF7-5979-860B-E6F9-DA594959E733}"/>
              </a:ext>
            </a:extLst>
          </p:cNvPr>
          <p:cNvSpPr txBox="1"/>
          <p:nvPr/>
        </p:nvSpPr>
        <p:spPr>
          <a:xfrm>
            <a:off x="220909" y="730343"/>
            <a:ext cx="11971091" cy="646331"/>
          </a:xfrm>
          <a:prstGeom prst="rect">
            <a:avLst/>
          </a:prstGeom>
          <a:noFill/>
        </p:spPr>
        <p:txBody>
          <a:bodyPr wrap="square" rtlCol="0">
            <a:spAutoFit/>
          </a:bodyPr>
          <a:lstStyle/>
          <a:p>
            <a:r>
              <a:rPr lang="en-US" u="sng" dirty="0">
                <a:solidFill>
                  <a:srgbClr val="000000"/>
                </a:solidFill>
              </a:rPr>
              <a:t>Note:</a:t>
            </a:r>
            <a:r>
              <a:rPr lang="en-US" dirty="0">
                <a:solidFill>
                  <a:srgbClr val="000000"/>
                </a:solidFill>
              </a:rPr>
              <a:t> here that this dataset I used from MMS are </a:t>
            </a:r>
            <a:r>
              <a:rPr lang="en-US" b="1" dirty="0">
                <a:solidFill>
                  <a:srgbClr val="000000"/>
                </a:solidFill>
              </a:rPr>
              <a:t>(a)</a:t>
            </a:r>
            <a:r>
              <a:rPr lang="en-US" dirty="0">
                <a:solidFill>
                  <a:srgbClr val="000000"/>
                </a:solidFill>
              </a:rPr>
              <a:t> not classified properly (on purpose) </a:t>
            </a:r>
            <a:r>
              <a:rPr lang="en-US" b="1" dirty="0">
                <a:solidFill>
                  <a:srgbClr val="000000"/>
                </a:solidFill>
              </a:rPr>
              <a:t>(b)</a:t>
            </a:r>
            <a:r>
              <a:rPr lang="en-US" dirty="0">
                <a:solidFill>
                  <a:srgbClr val="000000"/>
                </a:solidFill>
              </a:rPr>
              <a:t> trained with little optimization and </a:t>
            </a:r>
            <a:r>
              <a:rPr lang="en-US" b="1" dirty="0">
                <a:solidFill>
                  <a:srgbClr val="000000"/>
                </a:solidFill>
              </a:rPr>
              <a:t>(c)</a:t>
            </a:r>
            <a:r>
              <a:rPr lang="en-US" dirty="0">
                <a:solidFill>
                  <a:srgbClr val="000000"/>
                </a:solidFill>
              </a:rPr>
              <a:t> not pre-processed. Still, NN provide reasonable results. </a:t>
            </a:r>
          </a:p>
        </p:txBody>
      </p:sp>
      <p:grpSp>
        <p:nvGrpSpPr>
          <p:cNvPr id="21" name="Group 20">
            <a:extLst>
              <a:ext uri="{FF2B5EF4-FFF2-40B4-BE49-F238E27FC236}">
                <a16:creationId xmlns:a16="http://schemas.microsoft.com/office/drawing/2014/main" id="{833625A7-4FA3-CE44-07C3-A06560E1A629}"/>
              </a:ext>
            </a:extLst>
          </p:cNvPr>
          <p:cNvGrpSpPr/>
          <p:nvPr/>
        </p:nvGrpSpPr>
        <p:grpSpPr>
          <a:xfrm>
            <a:off x="7123590" y="1418585"/>
            <a:ext cx="3993774" cy="4931752"/>
            <a:chOff x="0" y="1637032"/>
            <a:chExt cx="3993774" cy="4931752"/>
          </a:xfrm>
        </p:grpSpPr>
        <p:pic>
          <p:nvPicPr>
            <p:cNvPr id="11" name="Picture 10">
              <a:extLst>
                <a:ext uri="{FF2B5EF4-FFF2-40B4-BE49-F238E27FC236}">
                  <a16:creationId xmlns:a16="http://schemas.microsoft.com/office/drawing/2014/main" id="{DD8961AA-E23E-4EE0-AB5C-FEB514B3A8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637032"/>
              <a:ext cx="1968678" cy="4931752"/>
            </a:xfrm>
            <a:prstGeom prst="rect">
              <a:avLst/>
            </a:prstGeom>
          </p:spPr>
        </p:pic>
        <p:pic>
          <p:nvPicPr>
            <p:cNvPr id="12" name="Picture 11">
              <a:extLst>
                <a:ext uri="{FF2B5EF4-FFF2-40B4-BE49-F238E27FC236}">
                  <a16:creationId xmlns:a16="http://schemas.microsoft.com/office/drawing/2014/main" id="{3469A591-2B62-18E3-A119-E7CFB5C092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01152" y="1637032"/>
              <a:ext cx="1892622" cy="4931752"/>
            </a:xfrm>
            <a:prstGeom prst="rect">
              <a:avLst/>
            </a:prstGeom>
          </p:spPr>
        </p:pic>
      </p:grpSp>
      <p:sp>
        <p:nvSpPr>
          <p:cNvPr id="19" name="TextBox 18">
            <a:extLst>
              <a:ext uri="{FF2B5EF4-FFF2-40B4-BE49-F238E27FC236}">
                <a16:creationId xmlns:a16="http://schemas.microsoft.com/office/drawing/2014/main" id="{42FC6849-2A75-C26B-2E72-77676DD5EC46}"/>
              </a:ext>
            </a:extLst>
          </p:cNvPr>
          <p:cNvSpPr txBox="1"/>
          <p:nvPr/>
        </p:nvSpPr>
        <p:spPr>
          <a:xfrm>
            <a:off x="914206" y="6242616"/>
            <a:ext cx="2954655" cy="369332"/>
          </a:xfrm>
          <a:prstGeom prst="rect">
            <a:avLst/>
          </a:prstGeom>
          <a:noFill/>
        </p:spPr>
        <p:txBody>
          <a:bodyPr wrap="none" rtlCol="0">
            <a:spAutoFit/>
          </a:bodyPr>
          <a:lstStyle/>
          <a:p>
            <a:r>
              <a:rPr lang="en-US" dirty="0">
                <a:solidFill>
                  <a:srgbClr val="000000"/>
                </a:solidFill>
              </a:rPr>
              <a:t>Neural Networks modeling </a:t>
            </a:r>
          </a:p>
        </p:txBody>
      </p:sp>
      <p:sp>
        <p:nvSpPr>
          <p:cNvPr id="20" name="TextBox 19">
            <a:extLst>
              <a:ext uri="{FF2B5EF4-FFF2-40B4-BE49-F238E27FC236}">
                <a16:creationId xmlns:a16="http://schemas.microsoft.com/office/drawing/2014/main" id="{892653AA-FF62-4768-1BA5-C3C5BFB0B593}"/>
              </a:ext>
            </a:extLst>
          </p:cNvPr>
          <p:cNvSpPr txBox="1"/>
          <p:nvPr/>
        </p:nvSpPr>
        <p:spPr>
          <a:xfrm>
            <a:off x="7502681" y="6294193"/>
            <a:ext cx="3993401" cy="369332"/>
          </a:xfrm>
          <a:prstGeom prst="rect">
            <a:avLst/>
          </a:prstGeom>
          <a:noFill/>
        </p:spPr>
        <p:txBody>
          <a:bodyPr wrap="none" rtlCol="0">
            <a:spAutoFit/>
          </a:bodyPr>
          <a:lstStyle/>
          <a:p>
            <a:r>
              <a:rPr lang="en-US" dirty="0">
                <a:solidFill>
                  <a:srgbClr val="000000"/>
                </a:solidFill>
              </a:rPr>
              <a:t>Empirical modeling (TM03/DSGR16) </a:t>
            </a:r>
          </a:p>
        </p:txBody>
      </p:sp>
      <p:sp>
        <p:nvSpPr>
          <p:cNvPr id="23" name="TextBox 22">
            <a:extLst>
              <a:ext uri="{FF2B5EF4-FFF2-40B4-BE49-F238E27FC236}">
                <a16:creationId xmlns:a16="http://schemas.microsoft.com/office/drawing/2014/main" id="{64116B67-1E43-C061-3C77-3017EC97A82F}"/>
              </a:ext>
            </a:extLst>
          </p:cNvPr>
          <p:cNvSpPr txBox="1"/>
          <p:nvPr/>
        </p:nvSpPr>
        <p:spPr>
          <a:xfrm>
            <a:off x="4628365" y="3582805"/>
            <a:ext cx="2108269" cy="369332"/>
          </a:xfrm>
          <a:prstGeom prst="rect">
            <a:avLst/>
          </a:prstGeom>
          <a:noFill/>
        </p:spPr>
        <p:txBody>
          <a:bodyPr wrap="none" rtlCol="0">
            <a:spAutoFit/>
          </a:bodyPr>
          <a:lstStyle/>
          <a:p>
            <a:r>
              <a:rPr lang="en-US" dirty="0">
                <a:solidFill>
                  <a:srgbClr val="000000"/>
                </a:solidFill>
              </a:rPr>
              <a:t>No extreme values</a:t>
            </a:r>
          </a:p>
        </p:txBody>
      </p:sp>
      <p:sp>
        <p:nvSpPr>
          <p:cNvPr id="41" name="Oval 40">
            <a:extLst>
              <a:ext uri="{FF2B5EF4-FFF2-40B4-BE49-F238E27FC236}">
                <a16:creationId xmlns:a16="http://schemas.microsoft.com/office/drawing/2014/main" id="{AAC53894-FD30-1DD5-DD9A-BC4B86A54ECE}"/>
              </a:ext>
            </a:extLst>
          </p:cNvPr>
          <p:cNvSpPr/>
          <p:nvPr/>
        </p:nvSpPr>
        <p:spPr>
          <a:xfrm>
            <a:off x="715171" y="5481326"/>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471AF47-4D24-A1FA-4553-C6B04B370221}"/>
              </a:ext>
            </a:extLst>
          </p:cNvPr>
          <p:cNvSpPr/>
          <p:nvPr/>
        </p:nvSpPr>
        <p:spPr>
          <a:xfrm>
            <a:off x="7502681" y="1652899"/>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F4DE685-61F4-8C1F-DC81-2A7535F94678}"/>
              </a:ext>
            </a:extLst>
          </p:cNvPr>
          <p:cNvSpPr/>
          <p:nvPr/>
        </p:nvSpPr>
        <p:spPr>
          <a:xfrm>
            <a:off x="715172" y="1566881"/>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B749F05-F7CA-F4AC-5308-3D9671AC1A14}"/>
              </a:ext>
            </a:extLst>
          </p:cNvPr>
          <p:cNvSpPr/>
          <p:nvPr/>
        </p:nvSpPr>
        <p:spPr>
          <a:xfrm>
            <a:off x="7520740" y="5577231"/>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3A55CCC-36E2-5F83-25A5-3AD1966D87BE}"/>
              </a:ext>
            </a:extLst>
          </p:cNvPr>
          <p:cNvGrpSpPr/>
          <p:nvPr/>
        </p:nvGrpSpPr>
        <p:grpSpPr>
          <a:xfrm>
            <a:off x="318022" y="1366735"/>
            <a:ext cx="3978322" cy="4992366"/>
            <a:chOff x="318022" y="1376674"/>
            <a:chExt cx="3978322" cy="4992366"/>
          </a:xfrm>
        </p:grpSpPr>
        <p:pic>
          <p:nvPicPr>
            <p:cNvPr id="16" name="Picture 15">
              <a:extLst>
                <a:ext uri="{FF2B5EF4-FFF2-40B4-BE49-F238E27FC236}">
                  <a16:creationId xmlns:a16="http://schemas.microsoft.com/office/drawing/2014/main" id="{D3F7B7A2-FD43-9BD2-1539-200567DAAE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8022" y="1376674"/>
              <a:ext cx="1968678" cy="4950612"/>
            </a:xfrm>
            <a:prstGeom prst="rect">
              <a:avLst/>
            </a:prstGeom>
          </p:spPr>
        </p:pic>
        <p:pic>
          <p:nvPicPr>
            <p:cNvPr id="45" name="Picture 44">
              <a:extLst>
                <a:ext uri="{FF2B5EF4-FFF2-40B4-BE49-F238E27FC236}">
                  <a16:creationId xmlns:a16="http://schemas.microsoft.com/office/drawing/2014/main" id="{A4015ABB-4963-BD1C-235A-F97816C3EC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60202" y="1399882"/>
              <a:ext cx="1936142" cy="4969158"/>
            </a:xfrm>
            <a:prstGeom prst="rect">
              <a:avLst/>
            </a:prstGeom>
          </p:spPr>
        </p:pic>
      </p:grpSp>
      <p:sp>
        <p:nvSpPr>
          <p:cNvPr id="47" name="Oval 46">
            <a:extLst>
              <a:ext uri="{FF2B5EF4-FFF2-40B4-BE49-F238E27FC236}">
                <a16:creationId xmlns:a16="http://schemas.microsoft.com/office/drawing/2014/main" id="{1A4E8AC2-17D6-910D-E3F3-1A6513422D84}"/>
              </a:ext>
            </a:extLst>
          </p:cNvPr>
          <p:cNvSpPr/>
          <p:nvPr/>
        </p:nvSpPr>
        <p:spPr>
          <a:xfrm>
            <a:off x="697112" y="1615236"/>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F4866E-0EA1-0FE5-2C1A-6015583D42FA}"/>
              </a:ext>
            </a:extLst>
          </p:cNvPr>
          <p:cNvSpPr/>
          <p:nvPr/>
        </p:nvSpPr>
        <p:spPr>
          <a:xfrm>
            <a:off x="715171" y="5539568"/>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69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5E08-852B-3C02-C63E-CB1B2A423CFC}"/>
              </a:ext>
            </a:extLst>
          </p:cNvPr>
          <p:cNvSpPr>
            <a:spLocks noGrp="1"/>
          </p:cNvSpPr>
          <p:nvPr>
            <p:ph type="title"/>
          </p:nvPr>
        </p:nvSpPr>
        <p:spPr>
          <a:xfrm>
            <a:off x="838200" y="84012"/>
            <a:ext cx="10515600" cy="906689"/>
          </a:xfrm>
        </p:spPr>
        <p:txBody>
          <a:bodyPr>
            <a:normAutofit/>
          </a:bodyPr>
          <a:lstStyle/>
          <a:p>
            <a:pPr algn="ctr"/>
            <a:r>
              <a:rPr lang="en-US" dirty="0"/>
              <a:t>Modeling Density | 2D Maps</a:t>
            </a:r>
          </a:p>
        </p:txBody>
      </p:sp>
      <p:pic>
        <p:nvPicPr>
          <p:cNvPr id="4" name="Picture 3">
            <a:extLst>
              <a:ext uri="{FF2B5EF4-FFF2-40B4-BE49-F238E27FC236}">
                <a16:creationId xmlns:a16="http://schemas.microsoft.com/office/drawing/2014/main" id="{775A284D-F49C-E656-BF29-3760F4E97C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9931" y="1366301"/>
            <a:ext cx="2580565" cy="4698603"/>
          </a:xfrm>
          <a:prstGeom prst="rect">
            <a:avLst/>
          </a:prstGeom>
        </p:spPr>
      </p:pic>
      <p:pic>
        <p:nvPicPr>
          <p:cNvPr id="5" name="Picture 4">
            <a:extLst>
              <a:ext uri="{FF2B5EF4-FFF2-40B4-BE49-F238E27FC236}">
                <a16:creationId xmlns:a16="http://schemas.microsoft.com/office/drawing/2014/main" id="{21542659-FD99-3C69-0105-3EE37AE4E1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70496" y="1366300"/>
            <a:ext cx="2803478" cy="4698603"/>
          </a:xfrm>
          <a:prstGeom prst="rect">
            <a:avLst/>
          </a:prstGeom>
        </p:spPr>
      </p:pic>
      <p:pic>
        <p:nvPicPr>
          <p:cNvPr id="17" name="Picture 16">
            <a:extLst>
              <a:ext uri="{FF2B5EF4-FFF2-40B4-BE49-F238E27FC236}">
                <a16:creationId xmlns:a16="http://schemas.microsoft.com/office/drawing/2014/main" id="{9D1782E4-326C-D4E5-11ED-D2C0DF81B37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10363" y="1366300"/>
            <a:ext cx="2803478" cy="4698603"/>
          </a:xfrm>
          <a:prstGeom prst="rect">
            <a:avLst/>
          </a:prstGeom>
        </p:spPr>
      </p:pic>
      <p:pic>
        <p:nvPicPr>
          <p:cNvPr id="18" name="Picture 17">
            <a:extLst>
              <a:ext uri="{FF2B5EF4-FFF2-40B4-BE49-F238E27FC236}">
                <a16:creationId xmlns:a16="http://schemas.microsoft.com/office/drawing/2014/main" id="{B4A7FF1C-CD0E-76DE-B093-1A201F6A925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13841" y="1366300"/>
            <a:ext cx="2803478" cy="4698603"/>
          </a:xfrm>
          <a:prstGeom prst="rect">
            <a:avLst/>
          </a:prstGeom>
        </p:spPr>
      </p:pic>
      <p:sp>
        <p:nvSpPr>
          <p:cNvPr id="19" name="TextBox 18">
            <a:extLst>
              <a:ext uri="{FF2B5EF4-FFF2-40B4-BE49-F238E27FC236}">
                <a16:creationId xmlns:a16="http://schemas.microsoft.com/office/drawing/2014/main" id="{F67C9F80-3CCC-9808-4DF5-38CD95B6C055}"/>
              </a:ext>
            </a:extLst>
          </p:cNvPr>
          <p:cNvSpPr txBox="1"/>
          <p:nvPr/>
        </p:nvSpPr>
        <p:spPr>
          <a:xfrm>
            <a:off x="1293168" y="6071170"/>
            <a:ext cx="2954655" cy="369332"/>
          </a:xfrm>
          <a:prstGeom prst="rect">
            <a:avLst/>
          </a:prstGeom>
          <a:noFill/>
        </p:spPr>
        <p:txBody>
          <a:bodyPr wrap="none" rtlCol="0">
            <a:spAutoFit/>
          </a:bodyPr>
          <a:lstStyle/>
          <a:p>
            <a:r>
              <a:rPr lang="en-US" dirty="0">
                <a:solidFill>
                  <a:srgbClr val="000000"/>
                </a:solidFill>
              </a:rPr>
              <a:t>Neural Networks modeling </a:t>
            </a:r>
          </a:p>
        </p:txBody>
      </p:sp>
      <p:sp>
        <p:nvSpPr>
          <p:cNvPr id="20" name="TextBox 19">
            <a:extLst>
              <a:ext uri="{FF2B5EF4-FFF2-40B4-BE49-F238E27FC236}">
                <a16:creationId xmlns:a16="http://schemas.microsoft.com/office/drawing/2014/main" id="{D2F3A2D4-3467-B166-EFA2-8B473898254D}"/>
              </a:ext>
            </a:extLst>
          </p:cNvPr>
          <p:cNvSpPr txBox="1"/>
          <p:nvPr/>
        </p:nvSpPr>
        <p:spPr>
          <a:xfrm>
            <a:off x="7191629" y="6132224"/>
            <a:ext cx="3044423" cy="369332"/>
          </a:xfrm>
          <a:prstGeom prst="rect">
            <a:avLst/>
          </a:prstGeom>
          <a:noFill/>
        </p:spPr>
        <p:txBody>
          <a:bodyPr wrap="none" rtlCol="0">
            <a:spAutoFit/>
          </a:bodyPr>
          <a:lstStyle/>
          <a:p>
            <a:r>
              <a:rPr lang="en-US" dirty="0">
                <a:solidFill>
                  <a:srgbClr val="000000"/>
                </a:solidFill>
              </a:rPr>
              <a:t>Empirical modeling (TM03) </a:t>
            </a:r>
          </a:p>
        </p:txBody>
      </p:sp>
      <p:sp>
        <p:nvSpPr>
          <p:cNvPr id="21" name="TextBox 20">
            <a:extLst>
              <a:ext uri="{FF2B5EF4-FFF2-40B4-BE49-F238E27FC236}">
                <a16:creationId xmlns:a16="http://schemas.microsoft.com/office/drawing/2014/main" id="{886AD995-193A-6045-BB51-0C674E59A247}"/>
              </a:ext>
            </a:extLst>
          </p:cNvPr>
          <p:cNvSpPr txBox="1"/>
          <p:nvPr/>
        </p:nvSpPr>
        <p:spPr>
          <a:xfrm rot="16200000">
            <a:off x="11302196" y="2343954"/>
            <a:ext cx="707245" cy="276999"/>
          </a:xfrm>
          <a:prstGeom prst="rect">
            <a:avLst/>
          </a:prstGeom>
          <a:noFill/>
        </p:spPr>
        <p:txBody>
          <a:bodyPr wrap="none" rtlCol="0">
            <a:spAutoFit/>
          </a:bodyPr>
          <a:lstStyle/>
          <a:p>
            <a:r>
              <a:rPr lang="en-US" sz="1200" dirty="0">
                <a:solidFill>
                  <a:srgbClr val="000000"/>
                </a:solidFill>
              </a:rPr>
              <a:t>N [1/cc]</a:t>
            </a:r>
          </a:p>
        </p:txBody>
      </p:sp>
      <p:sp>
        <p:nvSpPr>
          <p:cNvPr id="22" name="TextBox 21">
            <a:extLst>
              <a:ext uri="{FF2B5EF4-FFF2-40B4-BE49-F238E27FC236}">
                <a16:creationId xmlns:a16="http://schemas.microsoft.com/office/drawing/2014/main" id="{9DF8F8A2-19B3-3F5F-BEF4-3B20303359AA}"/>
              </a:ext>
            </a:extLst>
          </p:cNvPr>
          <p:cNvSpPr txBox="1"/>
          <p:nvPr/>
        </p:nvSpPr>
        <p:spPr>
          <a:xfrm rot="16200000">
            <a:off x="11302196" y="4608490"/>
            <a:ext cx="707245" cy="276999"/>
          </a:xfrm>
          <a:prstGeom prst="rect">
            <a:avLst/>
          </a:prstGeom>
          <a:noFill/>
        </p:spPr>
        <p:txBody>
          <a:bodyPr wrap="square" rtlCol="0">
            <a:spAutoFit/>
          </a:bodyPr>
          <a:lstStyle/>
          <a:p>
            <a:r>
              <a:rPr lang="en-US" sz="1200" dirty="0">
                <a:solidFill>
                  <a:srgbClr val="000000"/>
                </a:solidFill>
              </a:rPr>
              <a:t>N [1/cc]</a:t>
            </a:r>
          </a:p>
        </p:txBody>
      </p:sp>
      <p:sp>
        <p:nvSpPr>
          <p:cNvPr id="24" name="TextBox 23">
            <a:extLst>
              <a:ext uri="{FF2B5EF4-FFF2-40B4-BE49-F238E27FC236}">
                <a16:creationId xmlns:a16="http://schemas.microsoft.com/office/drawing/2014/main" id="{D98B97DD-A02F-7E0B-8BB5-5F0B22CF992F}"/>
              </a:ext>
            </a:extLst>
          </p:cNvPr>
          <p:cNvSpPr txBox="1"/>
          <p:nvPr/>
        </p:nvSpPr>
        <p:spPr>
          <a:xfrm>
            <a:off x="-65972" y="6408608"/>
            <a:ext cx="1654620" cy="261610"/>
          </a:xfrm>
          <a:prstGeom prst="rect">
            <a:avLst/>
          </a:prstGeom>
          <a:noFill/>
        </p:spPr>
        <p:txBody>
          <a:bodyPr wrap="none" rtlCol="0">
            <a:spAutoFit/>
          </a:bodyPr>
          <a:lstStyle/>
          <a:p>
            <a:r>
              <a:rPr lang="en-US" sz="1100" dirty="0">
                <a:solidFill>
                  <a:srgbClr val="000000"/>
                </a:solidFill>
              </a:rPr>
              <a:t>Raptis+ 2025 (ongoing)</a:t>
            </a:r>
          </a:p>
        </p:txBody>
      </p:sp>
    </p:spTree>
    <p:extLst>
      <p:ext uri="{BB962C8B-B14F-4D97-AF65-F5344CB8AC3E}">
        <p14:creationId xmlns:p14="http://schemas.microsoft.com/office/powerpoint/2010/main" val="409106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965D9E-05DF-C42D-BFA4-70A9F8F73F05}"/>
              </a:ext>
            </a:extLst>
          </p:cNvPr>
          <p:cNvSpPr>
            <a:spLocks noGrp="1"/>
          </p:cNvSpPr>
          <p:nvPr>
            <p:ph idx="1"/>
          </p:nvPr>
        </p:nvSpPr>
        <p:spPr/>
        <p:txBody>
          <a:bodyPr/>
          <a:lstStyle/>
          <a:p>
            <a:pPr marL="0" indent="0" algn="ctr">
              <a:buNone/>
            </a:pPr>
            <a:r>
              <a:rPr lang="en-US" dirty="0">
                <a:solidFill>
                  <a:srgbClr val="0005FF"/>
                </a:solidFill>
              </a:rPr>
              <a:t>1D propagation tools from L1 are not sufficient for Space Weather prediction</a:t>
            </a:r>
          </a:p>
        </p:txBody>
      </p:sp>
      <p:sp>
        <p:nvSpPr>
          <p:cNvPr id="3" name="Title 2">
            <a:extLst>
              <a:ext uri="{FF2B5EF4-FFF2-40B4-BE49-F238E27FC236}">
                <a16:creationId xmlns:a16="http://schemas.microsoft.com/office/drawing/2014/main" id="{B87D1CD7-6C7F-F5AD-C5A6-BB1017A11C44}"/>
              </a:ext>
            </a:extLst>
          </p:cNvPr>
          <p:cNvSpPr>
            <a:spLocks noGrp="1"/>
          </p:cNvSpPr>
          <p:nvPr>
            <p:ph type="title"/>
          </p:nvPr>
        </p:nvSpPr>
        <p:spPr/>
        <p:txBody>
          <a:bodyPr/>
          <a:lstStyle/>
          <a:p>
            <a:pPr algn="ctr"/>
            <a:r>
              <a:rPr lang="en-US" dirty="0"/>
              <a:t>OMNI </a:t>
            </a:r>
            <a:r>
              <a:rPr lang="en-US" dirty="0" err="1"/>
              <a:t>Missmatches</a:t>
            </a:r>
            <a:endParaRPr lang="en-US" dirty="0"/>
          </a:p>
        </p:txBody>
      </p:sp>
      <p:pic>
        <p:nvPicPr>
          <p:cNvPr id="4" name="Picture 3">
            <a:extLst>
              <a:ext uri="{FF2B5EF4-FFF2-40B4-BE49-F238E27FC236}">
                <a16:creationId xmlns:a16="http://schemas.microsoft.com/office/drawing/2014/main" id="{A0F9AFE5-412B-5AFD-23E3-6E1D2FD4E5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25760"/>
            <a:ext cx="5087552" cy="4817165"/>
          </a:xfrm>
          <a:prstGeom prst="rect">
            <a:avLst/>
          </a:prstGeom>
        </p:spPr>
      </p:pic>
      <p:sp>
        <p:nvSpPr>
          <p:cNvPr id="5" name="TextBox 4">
            <a:extLst>
              <a:ext uri="{FF2B5EF4-FFF2-40B4-BE49-F238E27FC236}">
                <a16:creationId xmlns:a16="http://schemas.microsoft.com/office/drawing/2014/main" id="{301FF8FE-1A83-50B4-AB4A-316660485C86}"/>
              </a:ext>
            </a:extLst>
          </p:cNvPr>
          <p:cNvSpPr txBox="1"/>
          <p:nvPr/>
        </p:nvSpPr>
        <p:spPr>
          <a:xfrm>
            <a:off x="1004412" y="1590504"/>
            <a:ext cx="3078728" cy="369332"/>
          </a:xfrm>
          <a:prstGeom prst="rect">
            <a:avLst/>
          </a:prstGeom>
          <a:noFill/>
        </p:spPr>
        <p:txBody>
          <a:bodyPr wrap="none" rtlCol="0">
            <a:spAutoFit/>
          </a:bodyPr>
          <a:lstStyle/>
          <a:p>
            <a:r>
              <a:rPr lang="en-US" dirty="0">
                <a:solidFill>
                  <a:srgbClr val="000000"/>
                </a:solidFill>
              </a:rPr>
              <a:t>Example of time delay offset</a:t>
            </a:r>
          </a:p>
        </p:txBody>
      </p:sp>
      <p:sp>
        <p:nvSpPr>
          <p:cNvPr id="6" name="TextBox 5">
            <a:extLst>
              <a:ext uri="{FF2B5EF4-FFF2-40B4-BE49-F238E27FC236}">
                <a16:creationId xmlns:a16="http://schemas.microsoft.com/office/drawing/2014/main" id="{AC8931D5-AB8A-D359-9D73-F9F7E513A407}"/>
              </a:ext>
            </a:extLst>
          </p:cNvPr>
          <p:cNvSpPr txBox="1"/>
          <p:nvPr/>
        </p:nvSpPr>
        <p:spPr>
          <a:xfrm>
            <a:off x="7346350" y="1550644"/>
            <a:ext cx="3335208" cy="369332"/>
          </a:xfrm>
          <a:prstGeom prst="rect">
            <a:avLst/>
          </a:prstGeom>
          <a:noFill/>
        </p:spPr>
        <p:txBody>
          <a:bodyPr wrap="none" rtlCol="0">
            <a:spAutoFit/>
          </a:bodyPr>
          <a:lstStyle/>
          <a:p>
            <a:r>
              <a:rPr lang="en-US" dirty="0">
                <a:solidFill>
                  <a:srgbClr val="000000"/>
                </a:solidFill>
              </a:rPr>
              <a:t>Example of different conditions</a:t>
            </a:r>
          </a:p>
        </p:txBody>
      </p:sp>
      <p:pic>
        <p:nvPicPr>
          <p:cNvPr id="7" name="Picture 6">
            <a:extLst>
              <a:ext uri="{FF2B5EF4-FFF2-40B4-BE49-F238E27FC236}">
                <a16:creationId xmlns:a16="http://schemas.microsoft.com/office/drawing/2014/main" id="{D014A91B-49FA-6277-A29E-1F2E520E77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1919976"/>
            <a:ext cx="5021778" cy="4334588"/>
          </a:xfrm>
          <a:prstGeom prst="rect">
            <a:avLst/>
          </a:prstGeom>
        </p:spPr>
      </p:pic>
    </p:spTree>
    <p:extLst>
      <p:ext uri="{BB962C8B-B14F-4D97-AF65-F5344CB8AC3E}">
        <p14:creationId xmlns:p14="http://schemas.microsoft.com/office/powerpoint/2010/main" val="3082281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516190"/>
          </a:xfrm>
        </p:spPr>
        <p:txBody>
          <a:bodyPr>
            <a:normAutofit/>
          </a:bodyPr>
          <a:lstStyle/>
          <a:p>
            <a:pPr algn="ctr"/>
            <a:r>
              <a:rPr lang="sv-SE" dirty="0"/>
              <a:t>Solar </a:t>
            </a:r>
            <a:r>
              <a:rPr lang="sv-SE" dirty="0" err="1"/>
              <a:t>Wind</a:t>
            </a:r>
            <a:r>
              <a:rPr lang="sv-SE" dirty="0"/>
              <a:t> is 3D</a:t>
            </a:r>
          </a:p>
        </p:txBody>
      </p:sp>
      <p:pic>
        <p:nvPicPr>
          <p:cNvPr id="5" name="Picture 4">
            <a:extLst>
              <a:ext uri="{FF2B5EF4-FFF2-40B4-BE49-F238E27FC236}">
                <a16:creationId xmlns:a16="http://schemas.microsoft.com/office/drawing/2014/main" id="{57B51816-4721-F8A8-E870-6B03D3A4277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7965" y="2098621"/>
            <a:ext cx="3324260" cy="3183978"/>
          </a:xfrm>
          <a:prstGeom prst="rect">
            <a:avLst/>
          </a:prstGeom>
        </p:spPr>
      </p:pic>
      <p:pic>
        <p:nvPicPr>
          <p:cNvPr id="6" name="Picture 5">
            <a:extLst>
              <a:ext uri="{FF2B5EF4-FFF2-40B4-BE49-F238E27FC236}">
                <a16:creationId xmlns:a16="http://schemas.microsoft.com/office/drawing/2014/main" id="{BC091FB1-6208-A302-A7B7-EC64FF1F105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658889" y="2098621"/>
            <a:ext cx="3324260" cy="3183978"/>
          </a:xfrm>
          <a:prstGeom prst="rect">
            <a:avLst/>
          </a:prstGeom>
        </p:spPr>
      </p:pic>
      <p:pic>
        <p:nvPicPr>
          <p:cNvPr id="9" name="Picture 8">
            <a:extLst>
              <a:ext uri="{FF2B5EF4-FFF2-40B4-BE49-F238E27FC236}">
                <a16:creationId xmlns:a16="http://schemas.microsoft.com/office/drawing/2014/main" id="{97C716E0-240B-6353-472F-88C5950AE029}"/>
              </a:ext>
            </a:extLst>
          </p:cNvPr>
          <p:cNvPicPr>
            <a:picLocks noChangeAspect="1"/>
          </p:cNvPicPr>
          <p:nvPr/>
        </p:nvPicPr>
        <p:blipFill>
          <a:blip r:embed="rId5"/>
          <a:stretch>
            <a:fillRect/>
          </a:stretch>
        </p:blipFill>
        <p:spPr>
          <a:xfrm>
            <a:off x="7119813" y="2101436"/>
            <a:ext cx="5072187" cy="3181163"/>
          </a:xfrm>
          <a:prstGeom prst="rect">
            <a:avLst/>
          </a:prstGeom>
        </p:spPr>
      </p:pic>
      <p:sp>
        <p:nvSpPr>
          <p:cNvPr id="15" name="TextBox 14">
            <a:extLst>
              <a:ext uri="{FF2B5EF4-FFF2-40B4-BE49-F238E27FC236}">
                <a16:creationId xmlns:a16="http://schemas.microsoft.com/office/drawing/2014/main" id="{2E1F1790-F84A-54BA-06DA-1139976E2612}"/>
              </a:ext>
            </a:extLst>
          </p:cNvPr>
          <p:cNvSpPr txBox="1"/>
          <p:nvPr/>
        </p:nvSpPr>
        <p:spPr>
          <a:xfrm>
            <a:off x="10586482" y="5170386"/>
            <a:ext cx="1273105" cy="261610"/>
          </a:xfrm>
          <a:prstGeom prst="rect">
            <a:avLst/>
          </a:prstGeom>
          <a:noFill/>
        </p:spPr>
        <p:txBody>
          <a:bodyPr wrap="none" rtlCol="0">
            <a:spAutoFit/>
          </a:bodyPr>
          <a:lstStyle/>
          <a:p>
            <a:r>
              <a:rPr lang="en-US" sz="1100" dirty="0">
                <a:solidFill>
                  <a:srgbClr val="000000"/>
                </a:solidFill>
              </a:rPr>
              <a:t>Walsh et al. 2019</a:t>
            </a:r>
          </a:p>
        </p:txBody>
      </p:sp>
      <p:sp>
        <p:nvSpPr>
          <p:cNvPr id="18" name="TextBox 17">
            <a:extLst>
              <a:ext uri="{FF2B5EF4-FFF2-40B4-BE49-F238E27FC236}">
                <a16:creationId xmlns:a16="http://schemas.microsoft.com/office/drawing/2014/main" id="{3E5346F9-3658-709C-24B7-6C56DF8D2A42}"/>
              </a:ext>
            </a:extLst>
          </p:cNvPr>
          <p:cNvSpPr txBox="1"/>
          <p:nvPr/>
        </p:nvSpPr>
        <p:spPr>
          <a:xfrm>
            <a:off x="183674" y="5263382"/>
            <a:ext cx="1117614" cy="261610"/>
          </a:xfrm>
          <a:prstGeom prst="rect">
            <a:avLst/>
          </a:prstGeom>
          <a:noFill/>
        </p:spPr>
        <p:txBody>
          <a:bodyPr wrap="none" rtlCol="0">
            <a:spAutoFit/>
          </a:bodyPr>
          <a:lstStyle/>
          <a:p>
            <a:r>
              <a:rPr lang="en-US" sz="1100" dirty="0" err="1">
                <a:solidFill>
                  <a:srgbClr val="000000"/>
                </a:solidFill>
              </a:rPr>
              <a:t>Borovsky</a:t>
            </a:r>
            <a:r>
              <a:rPr lang="en-US" sz="1100" dirty="0">
                <a:solidFill>
                  <a:srgbClr val="000000"/>
                </a:solidFill>
              </a:rPr>
              <a:t> 2017</a:t>
            </a:r>
          </a:p>
        </p:txBody>
      </p:sp>
    </p:spTree>
    <p:extLst>
      <p:ext uri="{BB962C8B-B14F-4D97-AF65-F5344CB8AC3E}">
        <p14:creationId xmlns:p14="http://schemas.microsoft.com/office/powerpoint/2010/main" val="1443853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A52DC-D131-C81B-C3A8-5F6EAB4C3E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BCCA3E-5EA1-95A5-D0A3-19B9BC410C83}"/>
              </a:ext>
            </a:extLst>
          </p:cNvPr>
          <p:cNvSpPr>
            <a:spLocks noGrp="1"/>
          </p:cNvSpPr>
          <p:nvPr>
            <p:ph type="title"/>
          </p:nvPr>
        </p:nvSpPr>
        <p:spPr>
          <a:xfrm>
            <a:off x="576000" y="207037"/>
            <a:ext cx="11041200" cy="494003"/>
          </a:xfrm>
        </p:spPr>
        <p:txBody>
          <a:bodyPr>
            <a:normAutofit/>
          </a:bodyPr>
          <a:lstStyle/>
          <a:p>
            <a:pPr algn="ctr"/>
            <a:r>
              <a:rPr lang="en-US" dirty="0"/>
              <a:t>Problem: What data do we need in high-res?</a:t>
            </a:r>
          </a:p>
        </p:txBody>
      </p:sp>
      <p:pic>
        <p:nvPicPr>
          <p:cNvPr id="4098" name="Picture 2" descr="Fig. 2">
            <a:extLst>
              <a:ext uri="{FF2B5EF4-FFF2-40B4-BE49-F238E27FC236}">
                <a16:creationId xmlns:a16="http://schemas.microsoft.com/office/drawing/2014/main" id="{5D3ADCAC-48BA-1B0F-BDA2-F015EFF898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381" y="1505348"/>
            <a:ext cx="7319833" cy="4489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1A51D3-16FA-8896-1F76-3A9F4E3A8879}"/>
              </a:ext>
            </a:extLst>
          </p:cNvPr>
          <p:cNvSpPr txBox="1"/>
          <p:nvPr/>
        </p:nvSpPr>
        <p:spPr>
          <a:xfrm>
            <a:off x="7300452" y="1813222"/>
            <a:ext cx="4891548" cy="3785652"/>
          </a:xfrm>
          <a:prstGeom prst="rect">
            <a:avLst/>
          </a:prstGeom>
          <a:noFill/>
        </p:spPr>
        <p:txBody>
          <a:bodyPr wrap="square" rtlCol="0">
            <a:spAutoFit/>
          </a:bodyPr>
          <a:lstStyle/>
          <a:p>
            <a:pPr algn="l"/>
            <a:r>
              <a:rPr lang="en-US" sz="1600" b="1" i="0" u="none" strike="noStrike" dirty="0">
                <a:solidFill>
                  <a:srgbClr val="000000"/>
                </a:solidFill>
                <a:effectLst/>
              </a:rPr>
              <a:t>Plot (b):</a:t>
            </a:r>
            <a:r>
              <a:rPr lang="en-US" sz="1600" b="0" i="0" u="none" strike="noStrike" dirty="0">
                <a:solidFill>
                  <a:srgbClr val="000000"/>
                </a:solidFill>
                <a:effectLst/>
              </a:rPr>
              <a:t> Zoom-in on the yellow-shaded interval from (a).</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Resolution Difference:</a:t>
            </a:r>
            <a:endParaRPr lang="en-US" sz="1600" b="0" i="0" u="none" strike="noStrike" dirty="0">
              <a:solidFill>
                <a:srgbClr val="000000"/>
              </a:solidFill>
              <a:effectLst/>
            </a:endParaRPr>
          </a:p>
          <a:p>
            <a:pPr marL="742950" lvl="1" indent="-285750" algn="l">
              <a:buFont typeface="Arial" panose="020B0604020202020204" pitchFamily="34" charset="0"/>
              <a:buChar char="•"/>
            </a:pPr>
            <a:r>
              <a:rPr lang="en-US" sz="1600" b="1" i="0" u="none" strike="noStrike" dirty="0">
                <a:solidFill>
                  <a:srgbClr val="000000"/>
                </a:solidFill>
                <a:effectLst/>
              </a:rPr>
              <a:t>Burst Data (b):</a:t>
            </a:r>
            <a:r>
              <a:rPr lang="en-US" sz="1600" b="0" i="0" u="none" strike="noStrike" dirty="0">
                <a:solidFill>
                  <a:srgbClr val="000000"/>
                </a:solidFill>
                <a:effectLst/>
              </a:rPr>
              <a:t> 0.15 seconds (high resolution)</a:t>
            </a:r>
          </a:p>
          <a:p>
            <a:pPr marL="742950" lvl="1" indent="-285750" algn="l">
              <a:buFont typeface="Arial" panose="020B0604020202020204" pitchFamily="34" charset="0"/>
              <a:buChar char="•"/>
            </a:pPr>
            <a:r>
              <a:rPr lang="en-US" sz="1600" b="1" i="0" u="none" strike="noStrike" dirty="0">
                <a:solidFill>
                  <a:srgbClr val="000000"/>
                </a:solidFill>
                <a:effectLst/>
              </a:rPr>
              <a:t>Survey Data (a):</a:t>
            </a:r>
            <a:r>
              <a:rPr lang="en-US" sz="1600" b="0" i="0" u="none" strike="noStrike" dirty="0">
                <a:solidFill>
                  <a:srgbClr val="000000"/>
                </a:solidFill>
                <a:effectLst/>
              </a:rPr>
              <a:t> 4.5 seconds</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Challenge:</a:t>
            </a:r>
            <a:endParaRPr lang="en-US" sz="1600" b="0" i="0" u="none" strike="noStrike" dirty="0">
              <a:solidFill>
                <a:srgbClr val="000000"/>
              </a:solidFill>
              <a:effectLst/>
            </a:endParaRPr>
          </a:p>
          <a:p>
            <a:pPr algn="l"/>
            <a:r>
              <a:rPr lang="en-US" sz="1600" b="0" i="0" u="none" strike="noStrike" dirty="0">
                <a:solidFill>
                  <a:srgbClr val="000000"/>
                </a:solidFill>
                <a:effectLst/>
              </a:rPr>
              <a:t>Downlinking everything is not feasible. Prioritization is key.</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Solution:</a:t>
            </a:r>
            <a:endParaRPr lang="en-US" sz="1600" b="0" i="0" u="none" strike="noStrike" dirty="0">
              <a:solidFill>
                <a:srgbClr val="000000"/>
              </a:solidFill>
              <a:effectLst/>
            </a:endParaRPr>
          </a:p>
          <a:p>
            <a:pPr algn="l"/>
            <a:r>
              <a:rPr lang="en-US" sz="1600" b="0" i="0" u="none" strike="noStrike" dirty="0">
                <a:solidFill>
                  <a:srgbClr val="000000"/>
                </a:solidFill>
                <a:effectLst/>
              </a:rPr>
              <a:t>Scientists-In-The-Loop (SITLs) handle prioritization manually.</a:t>
            </a:r>
          </a:p>
        </p:txBody>
      </p:sp>
      <p:sp>
        <p:nvSpPr>
          <p:cNvPr id="3" name="TextBox 2">
            <a:extLst>
              <a:ext uri="{FF2B5EF4-FFF2-40B4-BE49-F238E27FC236}">
                <a16:creationId xmlns:a16="http://schemas.microsoft.com/office/drawing/2014/main" id="{D87DE3D4-E1A7-ECC4-DE44-E6667D166E7F}"/>
              </a:ext>
            </a:extLst>
          </p:cNvPr>
          <p:cNvSpPr txBox="1"/>
          <p:nvPr/>
        </p:nvSpPr>
        <p:spPr>
          <a:xfrm>
            <a:off x="813" y="6087981"/>
            <a:ext cx="1509821" cy="246221"/>
          </a:xfrm>
          <a:prstGeom prst="rect">
            <a:avLst/>
          </a:prstGeom>
          <a:noFill/>
        </p:spPr>
        <p:txBody>
          <a:bodyPr wrap="square">
            <a:spAutoFit/>
          </a:bodyPr>
          <a:lstStyle/>
          <a:p>
            <a:r>
              <a:rPr lang="en-US" sz="1000" dirty="0">
                <a:solidFill>
                  <a:srgbClr val="000000"/>
                </a:solidFill>
              </a:rPr>
              <a:t>Krämer+2025</a:t>
            </a:r>
          </a:p>
        </p:txBody>
      </p:sp>
    </p:spTree>
    <p:extLst>
      <p:ext uri="{BB962C8B-B14F-4D97-AF65-F5344CB8AC3E}">
        <p14:creationId xmlns:p14="http://schemas.microsoft.com/office/powerpoint/2010/main" val="28349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Relevance to Heliophysics and Space Weather</a:t>
            </a:r>
            <a:endParaRPr lang="sv-SE" dirty="0"/>
          </a:p>
        </p:txBody>
      </p:sp>
      <p:pic>
        <p:nvPicPr>
          <p:cNvPr id="4" name="Picture 2" descr="https://lh4.googleusercontent.com/3T14euQu8p7Sr6fukl-EvP0HGMKsn74ES6vRr-nldxtIH1y5LxpYntKQshGmg8REoiOD_kObvhZpSVa1OD5vH3-PwAYwMQz2rS32VTcSQvDO-o5jnSjWKeM08WXNu5BIKIc89xZMeu8=s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37776" y="1717389"/>
            <a:ext cx="2503451" cy="2503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0" y="944201"/>
            <a:ext cx="3108196" cy="3108196"/>
          </a:xfrm>
          <a:prstGeom prst="rect">
            <a:avLst/>
          </a:prstGeom>
          <a:ln>
            <a:noFill/>
          </a:ln>
          <a:effectLst>
            <a:outerShdw blurRad="190500" algn="tl" rotWithShape="0">
              <a:srgbClr val="000000">
                <a:alpha val="70000"/>
              </a:srgbClr>
            </a:outerShdw>
          </a:effectLst>
        </p:spPr>
      </p:pic>
      <p:pic>
        <p:nvPicPr>
          <p:cNvPr id="6" name="Picture 2" descr="AER Dst Index | AER | Weather Risk Assessment"/>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21030" y="4207509"/>
            <a:ext cx="4778482" cy="23892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461439" y="3162916"/>
            <a:ext cx="2528352" cy="646331"/>
          </a:xfrm>
          <a:prstGeom prst="rect">
            <a:avLst/>
          </a:prstGeom>
          <a:noFill/>
        </p:spPr>
        <p:txBody>
          <a:bodyPr wrap="square" rtlCol="0">
            <a:spAutoFit/>
          </a:bodyPr>
          <a:lstStyle/>
          <a:p>
            <a:r>
              <a:rPr lang="en-US" dirty="0">
                <a:solidFill>
                  <a:srgbClr val="000000"/>
                </a:solidFill>
              </a:rPr>
              <a:t>Can we predict Geomagnetic storms?</a:t>
            </a:r>
            <a:endParaRPr lang="sv-SE" dirty="0">
              <a:solidFill>
                <a:srgbClr val="000000"/>
              </a:solidFill>
            </a:endParaRPr>
          </a:p>
        </p:txBody>
      </p:sp>
      <p:sp>
        <p:nvSpPr>
          <p:cNvPr id="10" name="TextBox 9"/>
          <p:cNvSpPr txBox="1"/>
          <p:nvPr/>
        </p:nvSpPr>
        <p:spPr>
          <a:xfrm>
            <a:off x="-69443" y="2425233"/>
            <a:ext cx="3057247" cy="646331"/>
          </a:xfrm>
          <a:prstGeom prst="rect">
            <a:avLst/>
          </a:prstGeom>
          <a:noFill/>
        </p:spPr>
        <p:txBody>
          <a:bodyPr wrap="none" rtlCol="0">
            <a:spAutoFit/>
          </a:bodyPr>
          <a:lstStyle/>
          <a:p>
            <a:r>
              <a:rPr lang="en-US" dirty="0">
                <a:solidFill>
                  <a:srgbClr val="000000"/>
                </a:solidFill>
              </a:rPr>
              <a:t>Can we predict SEPs</a:t>
            </a:r>
          </a:p>
          <a:p>
            <a:r>
              <a:rPr lang="en-US" dirty="0">
                <a:solidFill>
                  <a:srgbClr val="000000"/>
                </a:solidFill>
              </a:rPr>
              <a:t>(Solar Energetic Particles) ?</a:t>
            </a:r>
            <a:endParaRPr lang="sv-SE" dirty="0">
              <a:solidFill>
                <a:srgbClr val="000000"/>
              </a:solidFill>
            </a:endParaRPr>
          </a:p>
        </p:txBody>
      </p:sp>
      <p:sp>
        <p:nvSpPr>
          <p:cNvPr id="11" name="TextBox 10"/>
          <p:cNvSpPr txBox="1"/>
          <p:nvPr/>
        </p:nvSpPr>
        <p:spPr>
          <a:xfrm>
            <a:off x="889748" y="4707709"/>
            <a:ext cx="2604637" cy="646331"/>
          </a:xfrm>
          <a:prstGeom prst="rect">
            <a:avLst/>
          </a:prstGeom>
          <a:noFill/>
        </p:spPr>
        <p:txBody>
          <a:bodyPr wrap="square" rtlCol="0">
            <a:spAutoFit/>
          </a:bodyPr>
          <a:lstStyle/>
          <a:p>
            <a:r>
              <a:rPr lang="en-US" dirty="0">
                <a:solidFill>
                  <a:srgbClr val="000000"/>
                </a:solidFill>
              </a:rPr>
              <a:t>Can we classify plasma environments?</a:t>
            </a:r>
            <a:endParaRPr lang="sv-SE" dirty="0">
              <a:solidFill>
                <a:srgbClr val="000000"/>
              </a:solidFill>
            </a:endParaRPr>
          </a:p>
        </p:txBody>
      </p:sp>
      <p:pic>
        <p:nvPicPr>
          <p:cNvPr id="1026" name="Picture 2" descr="Magnetopause - Wikipedia"/>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426931" y="4319123"/>
            <a:ext cx="2087636" cy="2087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D9C28F5-7327-1A88-FF88-9A82AF2C50D5}"/>
              </a:ext>
            </a:extLst>
          </p:cNvPr>
          <p:cNvSpPr txBox="1"/>
          <p:nvPr/>
        </p:nvSpPr>
        <p:spPr>
          <a:xfrm>
            <a:off x="-899" y="6217884"/>
            <a:ext cx="3352200" cy="369332"/>
          </a:xfrm>
          <a:custGeom>
            <a:avLst/>
            <a:gdLst>
              <a:gd name="connsiteX0" fmla="*/ 0 w 3352200"/>
              <a:gd name="connsiteY0" fmla="*/ 0 h 369332"/>
              <a:gd name="connsiteX1" fmla="*/ 636918 w 3352200"/>
              <a:gd name="connsiteY1" fmla="*/ 0 h 369332"/>
              <a:gd name="connsiteX2" fmla="*/ 1307358 w 3352200"/>
              <a:gd name="connsiteY2" fmla="*/ 0 h 369332"/>
              <a:gd name="connsiteX3" fmla="*/ 2011320 w 3352200"/>
              <a:gd name="connsiteY3" fmla="*/ 0 h 369332"/>
              <a:gd name="connsiteX4" fmla="*/ 2715282 w 3352200"/>
              <a:gd name="connsiteY4" fmla="*/ 0 h 369332"/>
              <a:gd name="connsiteX5" fmla="*/ 3352200 w 3352200"/>
              <a:gd name="connsiteY5" fmla="*/ 0 h 369332"/>
              <a:gd name="connsiteX6" fmla="*/ 3352200 w 3352200"/>
              <a:gd name="connsiteY6" fmla="*/ 369332 h 369332"/>
              <a:gd name="connsiteX7" fmla="*/ 2614716 w 3352200"/>
              <a:gd name="connsiteY7" fmla="*/ 369332 h 369332"/>
              <a:gd name="connsiteX8" fmla="*/ 1877232 w 3352200"/>
              <a:gd name="connsiteY8" fmla="*/ 369332 h 369332"/>
              <a:gd name="connsiteX9" fmla="*/ 1206792 w 3352200"/>
              <a:gd name="connsiteY9" fmla="*/ 369332 h 369332"/>
              <a:gd name="connsiteX10" fmla="*/ 0 w 3352200"/>
              <a:gd name="connsiteY10" fmla="*/ 369332 h 369332"/>
              <a:gd name="connsiteX11" fmla="*/ 0 w 3352200"/>
              <a:gd name="connsiteY11"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2200" h="369332" fill="none" extrusionOk="0">
                <a:moveTo>
                  <a:pt x="0" y="0"/>
                </a:moveTo>
                <a:cubicBezTo>
                  <a:pt x="132157" y="-4295"/>
                  <a:pt x="376782" y="-24994"/>
                  <a:pt x="636918" y="0"/>
                </a:cubicBezTo>
                <a:cubicBezTo>
                  <a:pt x="897054" y="24994"/>
                  <a:pt x="1144438" y="-30327"/>
                  <a:pt x="1307358" y="0"/>
                </a:cubicBezTo>
                <a:cubicBezTo>
                  <a:pt x="1470278" y="30327"/>
                  <a:pt x="1744349" y="4331"/>
                  <a:pt x="2011320" y="0"/>
                </a:cubicBezTo>
                <a:cubicBezTo>
                  <a:pt x="2278291" y="-4331"/>
                  <a:pt x="2388784" y="-11587"/>
                  <a:pt x="2715282" y="0"/>
                </a:cubicBezTo>
                <a:cubicBezTo>
                  <a:pt x="3041780" y="11587"/>
                  <a:pt x="3129838" y="-29243"/>
                  <a:pt x="3352200" y="0"/>
                </a:cubicBezTo>
                <a:cubicBezTo>
                  <a:pt x="3343181" y="102192"/>
                  <a:pt x="3333901" y="207137"/>
                  <a:pt x="3352200" y="369332"/>
                </a:cubicBezTo>
                <a:cubicBezTo>
                  <a:pt x="3109834" y="377654"/>
                  <a:pt x="2900777" y="379724"/>
                  <a:pt x="2614716" y="369332"/>
                </a:cubicBezTo>
                <a:cubicBezTo>
                  <a:pt x="2328655" y="358940"/>
                  <a:pt x="2216937" y="385096"/>
                  <a:pt x="1877232" y="369332"/>
                </a:cubicBezTo>
                <a:cubicBezTo>
                  <a:pt x="1537527" y="353568"/>
                  <a:pt x="1371390" y="377362"/>
                  <a:pt x="1206792" y="369332"/>
                </a:cubicBezTo>
                <a:cubicBezTo>
                  <a:pt x="1042194" y="361302"/>
                  <a:pt x="549532" y="386041"/>
                  <a:pt x="0" y="369332"/>
                </a:cubicBezTo>
                <a:cubicBezTo>
                  <a:pt x="2419" y="191808"/>
                  <a:pt x="8414" y="163671"/>
                  <a:pt x="0" y="0"/>
                </a:cubicBezTo>
                <a:close/>
              </a:path>
              <a:path w="3352200" h="369332" stroke="0" extrusionOk="0">
                <a:moveTo>
                  <a:pt x="0" y="0"/>
                </a:moveTo>
                <a:cubicBezTo>
                  <a:pt x="147137" y="-22563"/>
                  <a:pt x="438439" y="2303"/>
                  <a:pt x="636918" y="0"/>
                </a:cubicBezTo>
                <a:cubicBezTo>
                  <a:pt x="835397" y="-2303"/>
                  <a:pt x="1012368" y="21080"/>
                  <a:pt x="1206792" y="0"/>
                </a:cubicBezTo>
                <a:cubicBezTo>
                  <a:pt x="1401216" y="-21080"/>
                  <a:pt x="1709722" y="-10299"/>
                  <a:pt x="1944276" y="0"/>
                </a:cubicBezTo>
                <a:cubicBezTo>
                  <a:pt x="2178830" y="10299"/>
                  <a:pt x="2388743" y="21436"/>
                  <a:pt x="2581194" y="0"/>
                </a:cubicBezTo>
                <a:cubicBezTo>
                  <a:pt x="2773645" y="-21436"/>
                  <a:pt x="3142355" y="-481"/>
                  <a:pt x="3352200" y="0"/>
                </a:cubicBezTo>
                <a:cubicBezTo>
                  <a:pt x="3362507" y="81226"/>
                  <a:pt x="3363902" y="278722"/>
                  <a:pt x="3352200" y="369332"/>
                </a:cubicBezTo>
                <a:cubicBezTo>
                  <a:pt x="3033538" y="379429"/>
                  <a:pt x="2948354" y="397143"/>
                  <a:pt x="2681760" y="369332"/>
                </a:cubicBezTo>
                <a:cubicBezTo>
                  <a:pt x="2415166" y="341521"/>
                  <a:pt x="2251915" y="367618"/>
                  <a:pt x="1944276" y="369332"/>
                </a:cubicBezTo>
                <a:cubicBezTo>
                  <a:pt x="1636637" y="371046"/>
                  <a:pt x="1517076" y="354059"/>
                  <a:pt x="1374402" y="369332"/>
                </a:cubicBezTo>
                <a:cubicBezTo>
                  <a:pt x="1231728" y="384605"/>
                  <a:pt x="1038913" y="339000"/>
                  <a:pt x="703962" y="369332"/>
                </a:cubicBezTo>
                <a:cubicBezTo>
                  <a:pt x="369011" y="399664"/>
                  <a:pt x="336069" y="398383"/>
                  <a:pt x="0" y="369332"/>
                </a:cubicBezTo>
                <a:cubicBezTo>
                  <a:pt x="-10803" y="211973"/>
                  <a:pt x="-3827" y="175527"/>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wrap="none" rtlCol="0">
            <a:spAutoFit/>
          </a:bodyPr>
          <a:lstStyle/>
          <a:p>
            <a:r>
              <a:rPr lang="en-US" i="1" dirty="0">
                <a:solidFill>
                  <a:srgbClr val="FF0000"/>
                </a:solidFill>
              </a:rPr>
              <a:t>Another slide from back then…</a:t>
            </a:r>
          </a:p>
        </p:txBody>
      </p:sp>
      <p:sp>
        <p:nvSpPr>
          <p:cNvPr id="12" name="TextBox 11">
            <a:extLst>
              <a:ext uri="{FF2B5EF4-FFF2-40B4-BE49-F238E27FC236}">
                <a16:creationId xmlns:a16="http://schemas.microsoft.com/office/drawing/2014/main" id="{5BC38F4A-8C14-0147-76CF-E75333159653}"/>
              </a:ext>
            </a:extLst>
          </p:cNvPr>
          <p:cNvSpPr txBox="1"/>
          <p:nvPr/>
        </p:nvSpPr>
        <p:spPr>
          <a:xfrm>
            <a:off x="9295309" y="1363308"/>
            <a:ext cx="2608406" cy="369332"/>
          </a:xfrm>
          <a:prstGeom prst="rect">
            <a:avLst/>
          </a:prstGeom>
          <a:noFill/>
        </p:spPr>
        <p:txBody>
          <a:bodyPr wrap="none" rtlCol="0">
            <a:spAutoFit/>
          </a:bodyPr>
          <a:lstStyle/>
          <a:p>
            <a:r>
              <a:rPr lang="en-US" dirty="0">
                <a:solidFill>
                  <a:srgbClr val="000000"/>
                </a:solidFill>
              </a:rPr>
              <a:t>Can we predict CMEs?</a:t>
            </a:r>
            <a:endParaRPr lang="sv-SE" dirty="0">
              <a:solidFill>
                <a:srgbClr val="000000"/>
              </a:solidFill>
            </a:endParaRPr>
          </a:p>
        </p:txBody>
      </p:sp>
    </p:spTree>
    <p:extLst>
      <p:ext uri="{BB962C8B-B14F-4D97-AF65-F5344CB8AC3E}">
        <p14:creationId xmlns:p14="http://schemas.microsoft.com/office/powerpoint/2010/main" val="1093987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578AB-41E3-DDF3-D642-F1C256F90A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3D6EFD-2140-D257-18BC-A6B7AC575DE0}"/>
              </a:ext>
            </a:extLst>
          </p:cNvPr>
          <p:cNvSpPr>
            <a:spLocks noGrp="1"/>
          </p:cNvSpPr>
          <p:nvPr>
            <p:ph type="title"/>
          </p:nvPr>
        </p:nvSpPr>
        <p:spPr>
          <a:xfrm>
            <a:off x="575400" y="46165"/>
            <a:ext cx="8628796" cy="742924"/>
          </a:xfrm>
        </p:spPr>
        <p:txBody>
          <a:bodyPr>
            <a:normAutofit/>
          </a:bodyPr>
          <a:lstStyle/>
          <a:p>
            <a:pPr algn="ctr"/>
            <a:r>
              <a:rPr lang="en-US" dirty="0"/>
              <a:t>Relevance to Heliophysics and Space Weather</a:t>
            </a:r>
            <a:endParaRPr lang="sv-SE" dirty="0"/>
          </a:p>
        </p:txBody>
      </p:sp>
      <p:pic>
        <p:nvPicPr>
          <p:cNvPr id="4" name="Picture 2" descr="https://lh4.googleusercontent.com/3T14euQu8p7Sr6fukl-EvP0HGMKsn74ES6vRr-nldxtIH1y5LxpYntKQshGmg8REoiOD_kObvhZpSVa1OD5vH3-PwAYwMQz2rS32VTcSQvDO-o5jnSjWKeM08WXNu5BIKIc89xZMeu8=s0">
            <a:extLst>
              <a:ext uri="{FF2B5EF4-FFF2-40B4-BE49-F238E27FC236}">
                <a16:creationId xmlns:a16="http://schemas.microsoft.com/office/drawing/2014/main" id="{E499D963-4BBC-F550-D6C1-A518292EDB8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37776" y="1717389"/>
            <a:ext cx="2503451" cy="2503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658C03-D937-3449-5E19-040846C0C4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944201"/>
            <a:ext cx="3108196" cy="3108196"/>
          </a:xfrm>
          <a:prstGeom prst="rect">
            <a:avLst/>
          </a:prstGeom>
          <a:ln>
            <a:noFill/>
          </a:ln>
          <a:effectLst>
            <a:outerShdw blurRad="190500" algn="tl" rotWithShape="0">
              <a:srgbClr val="000000">
                <a:alpha val="70000"/>
              </a:srgbClr>
            </a:outerShdw>
          </a:effectLst>
        </p:spPr>
      </p:pic>
      <p:pic>
        <p:nvPicPr>
          <p:cNvPr id="6" name="Picture 2" descr="AER Dst Index | AER | Weather Risk Assessment">
            <a:extLst>
              <a:ext uri="{FF2B5EF4-FFF2-40B4-BE49-F238E27FC236}">
                <a16:creationId xmlns:a16="http://schemas.microsoft.com/office/drawing/2014/main" id="{41824CB8-8358-E58C-D9B1-9FAAEF711D5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21030" y="4207509"/>
            <a:ext cx="4778482" cy="23892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netopause - Wikipedia">
            <a:extLst>
              <a:ext uri="{FF2B5EF4-FFF2-40B4-BE49-F238E27FC236}">
                <a16:creationId xmlns:a16="http://schemas.microsoft.com/office/drawing/2014/main" id="{63B3233E-8FD9-BBB1-9950-AE8A85B82E6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26931" y="4319123"/>
            <a:ext cx="2087636" cy="20876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7A2EE0D-D7CC-8BD2-FB86-821BFFF55A21}"/>
              </a:ext>
            </a:extLst>
          </p:cNvPr>
          <p:cNvSpPr txBox="1"/>
          <p:nvPr/>
        </p:nvSpPr>
        <p:spPr>
          <a:xfrm>
            <a:off x="345065" y="1409612"/>
            <a:ext cx="6163732" cy="307777"/>
          </a:xfrm>
          <a:prstGeom prst="rect">
            <a:avLst/>
          </a:prstGeom>
          <a:noFill/>
        </p:spPr>
        <p:txBody>
          <a:bodyPr wrap="square">
            <a:spAutoFit/>
          </a:bodyPr>
          <a:lstStyle/>
          <a:p>
            <a:r>
              <a:rPr lang="en-US" sz="1400" dirty="0">
                <a:solidFill>
                  <a:srgbClr val="000000"/>
                </a:solidFill>
                <a:latin typeface="+mj-lt"/>
              </a:rPr>
              <a:t>Benella+2023, </a:t>
            </a:r>
            <a:r>
              <a:rPr lang="en-US" sz="1400" b="0" i="0" u="none" strike="noStrike" dirty="0">
                <a:solidFill>
                  <a:srgbClr val="000000"/>
                </a:solidFill>
                <a:effectLst/>
                <a:latin typeface="+mj-lt"/>
              </a:rPr>
              <a:t>Nedal+2023, Ali+2024, Rott</a:t>
            </a:r>
            <a:r>
              <a:rPr lang="en-US" sz="1400" dirty="0">
                <a:solidFill>
                  <a:srgbClr val="000000"/>
                </a:solidFill>
                <a:latin typeface="+mj-lt"/>
              </a:rPr>
              <a:t>i+2024, Liu+2024</a:t>
            </a:r>
          </a:p>
        </p:txBody>
      </p:sp>
      <p:sp>
        <p:nvSpPr>
          <p:cNvPr id="14" name="TextBox 13">
            <a:extLst>
              <a:ext uri="{FF2B5EF4-FFF2-40B4-BE49-F238E27FC236}">
                <a16:creationId xmlns:a16="http://schemas.microsoft.com/office/drawing/2014/main" id="{F723AA5A-3959-8B19-A14B-C5E8D5C07D64}"/>
              </a:ext>
            </a:extLst>
          </p:cNvPr>
          <p:cNvSpPr txBox="1"/>
          <p:nvPr/>
        </p:nvSpPr>
        <p:spPr>
          <a:xfrm>
            <a:off x="9282038" y="2127271"/>
            <a:ext cx="2295781" cy="523220"/>
          </a:xfrm>
          <a:prstGeom prst="rect">
            <a:avLst/>
          </a:prstGeom>
          <a:noFill/>
        </p:spPr>
        <p:txBody>
          <a:bodyPr wrap="square">
            <a:spAutoFit/>
          </a:bodyPr>
          <a:lstStyle/>
          <a:p>
            <a:r>
              <a:rPr lang="en-US" sz="1400" dirty="0">
                <a:solidFill>
                  <a:srgbClr val="000000"/>
                </a:solidFill>
                <a:latin typeface="+mj-lt"/>
              </a:rPr>
              <a:t>Li+2024, Chierichini+2024, Alobaid+2024, Ye+2024</a:t>
            </a:r>
          </a:p>
        </p:txBody>
      </p:sp>
      <p:sp>
        <p:nvSpPr>
          <p:cNvPr id="15" name="TextBox 14">
            <a:extLst>
              <a:ext uri="{FF2B5EF4-FFF2-40B4-BE49-F238E27FC236}">
                <a16:creationId xmlns:a16="http://schemas.microsoft.com/office/drawing/2014/main" id="{0D36B825-1BAF-F799-66CC-1E3F7FF4A023}"/>
              </a:ext>
            </a:extLst>
          </p:cNvPr>
          <p:cNvSpPr txBox="1"/>
          <p:nvPr/>
        </p:nvSpPr>
        <p:spPr>
          <a:xfrm>
            <a:off x="1473427" y="4528617"/>
            <a:ext cx="1647042" cy="1169551"/>
          </a:xfrm>
          <a:prstGeom prst="rect">
            <a:avLst/>
          </a:prstGeom>
          <a:noFill/>
        </p:spPr>
        <p:txBody>
          <a:bodyPr wrap="square">
            <a:spAutoFit/>
          </a:bodyPr>
          <a:lstStyle/>
          <a:p>
            <a:r>
              <a:rPr lang="en-US" sz="1400" dirty="0">
                <a:solidFill>
                  <a:srgbClr val="000000"/>
                </a:solidFill>
                <a:latin typeface="+mj-lt"/>
              </a:rPr>
              <a:t>Toy‐Edens+2024,</a:t>
            </a:r>
          </a:p>
          <a:p>
            <a:r>
              <a:rPr lang="en-US" sz="1400" dirty="0">
                <a:solidFill>
                  <a:srgbClr val="000000"/>
                </a:solidFill>
                <a:latin typeface="+mj-lt"/>
              </a:rPr>
              <a:t>Ekelund+2024,</a:t>
            </a:r>
          </a:p>
          <a:p>
            <a:r>
              <a:rPr lang="en-US" sz="1400" dirty="0">
                <a:solidFill>
                  <a:srgbClr val="000000"/>
                </a:solidFill>
                <a:latin typeface="+mj-lt"/>
              </a:rPr>
              <a:t>Yeakel+2022, Nguyen+2022,</a:t>
            </a:r>
          </a:p>
          <a:p>
            <a:r>
              <a:rPr lang="en-US" sz="1400" dirty="0" err="1">
                <a:solidFill>
                  <a:srgbClr val="000000"/>
                </a:solidFill>
                <a:latin typeface="+mj-lt"/>
              </a:rPr>
              <a:t>Lalti</a:t>
            </a:r>
            <a:r>
              <a:rPr lang="en-US" sz="1400" dirty="0">
                <a:solidFill>
                  <a:srgbClr val="000000"/>
                </a:solidFill>
                <a:latin typeface="+mj-lt"/>
              </a:rPr>
              <a:t>+ 2022</a:t>
            </a:r>
          </a:p>
        </p:txBody>
      </p:sp>
      <p:sp>
        <p:nvSpPr>
          <p:cNvPr id="16" name="TextBox 15">
            <a:extLst>
              <a:ext uri="{FF2B5EF4-FFF2-40B4-BE49-F238E27FC236}">
                <a16:creationId xmlns:a16="http://schemas.microsoft.com/office/drawing/2014/main" id="{F0A41977-3A48-2CD6-E3AC-3BEB0D4FEE08}"/>
              </a:ext>
            </a:extLst>
          </p:cNvPr>
          <p:cNvSpPr txBox="1"/>
          <p:nvPr/>
        </p:nvSpPr>
        <p:spPr>
          <a:xfrm>
            <a:off x="9654249" y="3684289"/>
            <a:ext cx="2503451" cy="523220"/>
          </a:xfrm>
          <a:prstGeom prst="rect">
            <a:avLst/>
          </a:prstGeom>
          <a:noFill/>
        </p:spPr>
        <p:txBody>
          <a:bodyPr wrap="square">
            <a:spAutoFit/>
          </a:bodyPr>
          <a:lstStyle/>
          <a:p>
            <a:r>
              <a:rPr lang="en-US" sz="1400" dirty="0">
                <a:solidFill>
                  <a:srgbClr val="000000"/>
                </a:solidFill>
                <a:latin typeface="+mj-lt"/>
              </a:rPr>
              <a:t>Hu+2023, Zhang+2023, Liu+2023, Kervalishvili+2025</a:t>
            </a:r>
          </a:p>
        </p:txBody>
      </p:sp>
      <p:sp>
        <p:nvSpPr>
          <p:cNvPr id="17" name="TextBox 16">
            <a:extLst>
              <a:ext uri="{FF2B5EF4-FFF2-40B4-BE49-F238E27FC236}">
                <a16:creationId xmlns:a16="http://schemas.microsoft.com/office/drawing/2014/main" id="{8A68B26E-40EE-2EA8-E149-DFE5ADCB3AEE}"/>
              </a:ext>
            </a:extLst>
          </p:cNvPr>
          <p:cNvSpPr txBox="1"/>
          <p:nvPr/>
        </p:nvSpPr>
        <p:spPr>
          <a:xfrm>
            <a:off x="105103" y="5950419"/>
            <a:ext cx="2736647" cy="646331"/>
          </a:xfrm>
          <a:custGeom>
            <a:avLst/>
            <a:gdLst>
              <a:gd name="connsiteX0" fmla="*/ 0 w 2736647"/>
              <a:gd name="connsiteY0" fmla="*/ 0 h 646331"/>
              <a:gd name="connsiteX1" fmla="*/ 656795 w 2736647"/>
              <a:gd name="connsiteY1" fmla="*/ 0 h 646331"/>
              <a:gd name="connsiteX2" fmla="*/ 1340957 w 2736647"/>
              <a:gd name="connsiteY2" fmla="*/ 0 h 646331"/>
              <a:gd name="connsiteX3" fmla="*/ 2025119 w 2736647"/>
              <a:gd name="connsiteY3" fmla="*/ 0 h 646331"/>
              <a:gd name="connsiteX4" fmla="*/ 2736647 w 2736647"/>
              <a:gd name="connsiteY4" fmla="*/ 0 h 646331"/>
              <a:gd name="connsiteX5" fmla="*/ 2736647 w 2736647"/>
              <a:gd name="connsiteY5" fmla="*/ 646331 h 646331"/>
              <a:gd name="connsiteX6" fmla="*/ 2052485 w 2736647"/>
              <a:gd name="connsiteY6" fmla="*/ 646331 h 646331"/>
              <a:gd name="connsiteX7" fmla="*/ 1423056 w 2736647"/>
              <a:gd name="connsiteY7" fmla="*/ 646331 h 646331"/>
              <a:gd name="connsiteX8" fmla="*/ 793628 w 2736647"/>
              <a:gd name="connsiteY8" fmla="*/ 646331 h 646331"/>
              <a:gd name="connsiteX9" fmla="*/ 0 w 2736647"/>
              <a:gd name="connsiteY9" fmla="*/ 646331 h 646331"/>
              <a:gd name="connsiteX10" fmla="*/ 0 w 2736647"/>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6647" h="646331" fill="none" extrusionOk="0">
                <a:moveTo>
                  <a:pt x="0" y="0"/>
                </a:moveTo>
                <a:cubicBezTo>
                  <a:pt x="202530" y="8654"/>
                  <a:pt x="333696" y="27227"/>
                  <a:pt x="656795" y="0"/>
                </a:cubicBezTo>
                <a:cubicBezTo>
                  <a:pt x="979894" y="-27227"/>
                  <a:pt x="1085014" y="7582"/>
                  <a:pt x="1340957" y="0"/>
                </a:cubicBezTo>
                <a:cubicBezTo>
                  <a:pt x="1596900" y="-7582"/>
                  <a:pt x="1842289" y="898"/>
                  <a:pt x="2025119" y="0"/>
                </a:cubicBezTo>
                <a:cubicBezTo>
                  <a:pt x="2207949" y="-898"/>
                  <a:pt x="2394998" y="-19479"/>
                  <a:pt x="2736647" y="0"/>
                </a:cubicBezTo>
                <a:cubicBezTo>
                  <a:pt x="2716298" y="308743"/>
                  <a:pt x="2768720" y="339723"/>
                  <a:pt x="2736647" y="646331"/>
                </a:cubicBezTo>
                <a:cubicBezTo>
                  <a:pt x="2552952" y="613856"/>
                  <a:pt x="2292007" y="666920"/>
                  <a:pt x="2052485" y="646331"/>
                </a:cubicBezTo>
                <a:cubicBezTo>
                  <a:pt x="1812963" y="625742"/>
                  <a:pt x="1583655" y="636466"/>
                  <a:pt x="1423056" y="646331"/>
                </a:cubicBezTo>
                <a:cubicBezTo>
                  <a:pt x="1262457" y="656196"/>
                  <a:pt x="962910" y="649689"/>
                  <a:pt x="793628" y="646331"/>
                </a:cubicBezTo>
                <a:cubicBezTo>
                  <a:pt x="624346" y="642973"/>
                  <a:pt x="219502" y="655931"/>
                  <a:pt x="0" y="646331"/>
                </a:cubicBezTo>
                <a:cubicBezTo>
                  <a:pt x="19852" y="476959"/>
                  <a:pt x="-6256" y="229849"/>
                  <a:pt x="0" y="0"/>
                </a:cubicBezTo>
                <a:close/>
              </a:path>
              <a:path w="2736647" h="646331" stroke="0" extrusionOk="0">
                <a:moveTo>
                  <a:pt x="0" y="0"/>
                </a:moveTo>
                <a:cubicBezTo>
                  <a:pt x="225890" y="-3275"/>
                  <a:pt x="388996" y="-9751"/>
                  <a:pt x="656795" y="0"/>
                </a:cubicBezTo>
                <a:cubicBezTo>
                  <a:pt x="924594" y="9751"/>
                  <a:pt x="1056122" y="-2743"/>
                  <a:pt x="1258858" y="0"/>
                </a:cubicBezTo>
                <a:cubicBezTo>
                  <a:pt x="1461594" y="2743"/>
                  <a:pt x="1717879" y="1104"/>
                  <a:pt x="1997752" y="0"/>
                </a:cubicBezTo>
                <a:cubicBezTo>
                  <a:pt x="2277625" y="-1104"/>
                  <a:pt x="2518519" y="12780"/>
                  <a:pt x="2736647" y="0"/>
                </a:cubicBezTo>
                <a:cubicBezTo>
                  <a:pt x="2767603" y="233906"/>
                  <a:pt x="2759423" y="437436"/>
                  <a:pt x="2736647" y="646331"/>
                </a:cubicBezTo>
                <a:cubicBezTo>
                  <a:pt x="2595477" y="617781"/>
                  <a:pt x="2337386" y="639535"/>
                  <a:pt x="2107218" y="646331"/>
                </a:cubicBezTo>
                <a:cubicBezTo>
                  <a:pt x="1877050" y="653127"/>
                  <a:pt x="1713723" y="675768"/>
                  <a:pt x="1477789" y="646331"/>
                </a:cubicBezTo>
                <a:cubicBezTo>
                  <a:pt x="1241855" y="616894"/>
                  <a:pt x="1069538" y="675833"/>
                  <a:pt x="738895" y="646331"/>
                </a:cubicBezTo>
                <a:cubicBezTo>
                  <a:pt x="408252" y="616829"/>
                  <a:pt x="311177" y="613466"/>
                  <a:pt x="0" y="646331"/>
                </a:cubicBezTo>
                <a:cubicBezTo>
                  <a:pt x="-11696" y="394072"/>
                  <a:pt x="-16628" y="198448"/>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i="1" dirty="0">
                <a:solidFill>
                  <a:srgbClr val="FF0000"/>
                </a:solidFill>
              </a:rPr>
              <a:t>Many teams are actively </a:t>
            </a:r>
          </a:p>
          <a:p>
            <a:pPr algn="ctr"/>
            <a:r>
              <a:rPr lang="en-US" i="1" dirty="0">
                <a:solidFill>
                  <a:srgbClr val="FF0000"/>
                </a:solidFill>
              </a:rPr>
              <a:t>working on these</a:t>
            </a:r>
          </a:p>
        </p:txBody>
      </p:sp>
      <p:pic>
        <p:nvPicPr>
          <p:cNvPr id="5122" name="Picture 2" descr="The Best Memes about AI - by Mark McNeilly - Mimir's Well">
            <a:extLst>
              <a:ext uri="{FF2B5EF4-FFF2-40B4-BE49-F238E27FC236}">
                <a16:creationId xmlns:a16="http://schemas.microsoft.com/office/drawing/2014/main" id="{CEA26672-18E5-7A98-2037-D78CABB9072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628958" y="-33000"/>
            <a:ext cx="2630774" cy="157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72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AB4D-5994-F58B-DD75-838A86A4A6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F23730-4DAE-4A59-1880-24C009294D2F}"/>
              </a:ext>
            </a:extLst>
          </p:cNvPr>
          <p:cNvSpPr>
            <a:spLocks noGrp="1"/>
          </p:cNvSpPr>
          <p:nvPr>
            <p:ph type="title"/>
          </p:nvPr>
        </p:nvSpPr>
        <p:spPr>
          <a:xfrm>
            <a:off x="576000" y="207037"/>
            <a:ext cx="11041200" cy="494003"/>
          </a:xfrm>
        </p:spPr>
        <p:txBody>
          <a:bodyPr>
            <a:normAutofit/>
          </a:bodyPr>
          <a:lstStyle/>
          <a:p>
            <a:pPr algn="ctr"/>
            <a:r>
              <a:rPr lang="en-US" dirty="0"/>
              <a:t>Machine Learning Publications in Heliophysics</a:t>
            </a:r>
          </a:p>
        </p:txBody>
      </p:sp>
      <p:sp>
        <p:nvSpPr>
          <p:cNvPr id="6" name="TextBox 5">
            <a:extLst>
              <a:ext uri="{FF2B5EF4-FFF2-40B4-BE49-F238E27FC236}">
                <a16:creationId xmlns:a16="http://schemas.microsoft.com/office/drawing/2014/main" id="{133C5B4A-1F7F-84FB-7A0F-0731953D7DED}"/>
              </a:ext>
            </a:extLst>
          </p:cNvPr>
          <p:cNvSpPr txBox="1"/>
          <p:nvPr/>
        </p:nvSpPr>
        <p:spPr>
          <a:xfrm>
            <a:off x="1286933" y="6404742"/>
            <a:ext cx="9618134" cy="246221"/>
          </a:xfrm>
          <a:prstGeom prst="rect">
            <a:avLst/>
          </a:prstGeom>
          <a:noFill/>
        </p:spPr>
        <p:txBody>
          <a:bodyPr wrap="square">
            <a:spAutoFit/>
          </a:bodyPr>
          <a:lstStyle/>
          <a:p>
            <a:r>
              <a:rPr lang="en-US" sz="1000" dirty="0">
                <a:solidFill>
                  <a:srgbClr val="000000"/>
                </a:solidFill>
              </a:rPr>
              <a:t>Not the best query: </a:t>
            </a:r>
            <a:r>
              <a:rPr lang="en-US" sz="1000" i="1" dirty="0">
                <a:solidFill>
                  <a:srgbClr val="000000"/>
                </a:solidFill>
              </a:rPr>
              <a:t>((("</a:t>
            </a:r>
            <a:r>
              <a:rPr lang="en-US" sz="1000" i="1" dirty="0" err="1">
                <a:solidFill>
                  <a:srgbClr val="000000"/>
                </a:solidFill>
              </a:rPr>
              <a:t>heliophysics</a:t>
            </a:r>
            <a:r>
              <a:rPr lang="en-US" sz="1000" i="1" dirty="0">
                <a:solidFill>
                  <a:srgbClr val="000000"/>
                </a:solidFill>
              </a:rPr>
              <a:t>"  </a:t>
            </a:r>
            <a:r>
              <a:rPr lang="en-US" sz="1000" i="1" dirty="0" err="1">
                <a:solidFill>
                  <a:srgbClr val="000000"/>
                </a:solidFill>
              </a:rPr>
              <a:t>or"solar</a:t>
            </a:r>
            <a:r>
              <a:rPr lang="en-US" sz="1000" i="1" dirty="0">
                <a:solidFill>
                  <a:srgbClr val="000000"/>
                </a:solidFill>
              </a:rPr>
              <a:t> wind" or "magnetosphere") AND ("machine learning" OR "deep learning" OR "neural networks")) AND year:2019-2024)</a:t>
            </a:r>
          </a:p>
        </p:txBody>
      </p:sp>
      <p:pic>
        <p:nvPicPr>
          <p:cNvPr id="7" name="Picture 6">
            <a:extLst>
              <a:ext uri="{FF2B5EF4-FFF2-40B4-BE49-F238E27FC236}">
                <a16:creationId xmlns:a16="http://schemas.microsoft.com/office/drawing/2014/main" id="{C03933C4-4AE9-9055-85D9-42CEA5AEEF0A}"/>
              </a:ext>
            </a:extLst>
          </p:cNvPr>
          <p:cNvPicPr>
            <a:picLocks noChangeAspect="1"/>
          </p:cNvPicPr>
          <p:nvPr/>
        </p:nvPicPr>
        <p:blipFill>
          <a:blip r:embed="rId3"/>
          <a:stretch>
            <a:fillRect/>
          </a:stretch>
        </p:blipFill>
        <p:spPr>
          <a:xfrm>
            <a:off x="6781321" y="1477447"/>
            <a:ext cx="4835879" cy="4736899"/>
          </a:xfrm>
          <a:prstGeom prst="rect">
            <a:avLst/>
          </a:prstGeom>
        </p:spPr>
      </p:pic>
      <p:pic>
        <p:nvPicPr>
          <p:cNvPr id="8" name="Picture 7">
            <a:extLst>
              <a:ext uri="{FF2B5EF4-FFF2-40B4-BE49-F238E27FC236}">
                <a16:creationId xmlns:a16="http://schemas.microsoft.com/office/drawing/2014/main" id="{FA336939-A155-DF75-E4A1-0CE3CA4C1A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856" y="2201333"/>
            <a:ext cx="6188328" cy="3427002"/>
          </a:xfrm>
          <a:prstGeom prst="rect">
            <a:avLst/>
          </a:prstGeom>
        </p:spPr>
      </p:pic>
      <p:sp>
        <p:nvSpPr>
          <p:cNvPr id="9" name="TextBox 8">
            <a:extLst>
              <a:ext uri="{FF2B5EF4-FFF2-40B4-BE49-F238E27FC236}">
                <a16:creationId xmlns:a16="http://schemas.microsoft.com/office/drawing/2014/main" id="{31DD868E-0A7A-24EB-1F2B-D113FA6D0D4B}"/>
              </a:ext>
            </a:extLst>
          </p:cNvPr>
          <p:cNvSpPr txBox="1"/>
          <p:nvPr/>
        </p:nvSpPr>
        <p:spPr>
          <a:xfrm>
            <a:off x="1097974" y="5558662"/>
            <a:ext cx="4414991" cy="323165"/>
          </a:xfrm>
          <a:prstGeom prst="rect">
            <a:avLst/>
          </a:prstGeom>
          <a:noFill/>
        </p:spPr>
        <p:txBody>
          <a:bodyPr wrap="none" rtlCol="0">
            <a:spAutoFit/>
          </a:bodyPr>
          <a:lstStyle/>
          <a:p>
            <a:r>
              <a:rPr lang="en-US" sz="1500" dirty="0">
                <a:solidFill>
                  <a:srgbClr val="FF0000"/>
                </a:solidFill>
              </a:rPr>
              <a:t>More and more publications are keep coming out!</a:t>
            </a:r>
          </a:p>
        </p:txBody>
      </p:sp>
      <p:cxnSp>
        <p:nvCxnSpPr>
          <p:cNvPr id="11" name="Straight Arrow Connector 10">
            <a:extLst>
              <a:ext uri="{FF2B5EF4-FFF2-40B4-BE49-F238E27FC236}">
                <a16:creationId xmlns:a16="http://schemas.microsoft.com/office/drawing/2014/main" id="{596DD725-6616-1CFD-3E6C-B526EFC253A0}"/>
              </a:ext>
            </a:extLst>
          </p:cNvPr>
          <p:cNvCxnSpPr/>
          <p:nvPr/>
        </p:nvCxnSpPr>
        <p:spPr>
          <a:xfrm>
            <a:off x="5926665" y="3894667"/>
            <a:ext cx="728134"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3AA4B11-2DA2-4D6D-8E20-4A0242D73BBD}"/>
              </a:ext>
            </a:extLst>
          </p:cNvPr>
          <p:cNvSpPr txBox="1"/>
          <p:nvPr/>
        </p:nvSpPr>
        <p:spPr>
          <a:xfrm>
            <a:off x="414806" y="1223010"/>
            <a:ext cx="5781326" cy="323165"/>
          </a:xfrm>
          <a:prstGeom prst="rect">
            <a:avLst/>
          </a:prstGeom>
          <a:noFill/>
        </p:spPr>
        <p:txBody>
          <a:bodyPr wrap="none" rtlCol="0">
            <a:spAutoFit/>
          </a:bodyPr>
          <a:lstStyle/>
          <a:p>
            <a:r>
              <a:rPr lang="en-US" sz="1500" dirty="0">
                <a:solidFill>
                  <a:srgbClr val="0005FF"/>
                </a:solidFill>
              </a:rPr>
              <a:t>Yearly initiatives connecting to industry - NASA FDL:  </a:t>
            </a:r>
            <a:r>
              <a:rPr lang="en-US" sz="1500" dirty="0">
                <a:solidFill>
                  <a:srgbClr val="0005FF"/>
                </a:solidFill>
                <a:hlinkClick r:id="rId5"/>
              </a:rPr>
              <a:t>https://fdl.ai</a:t>
            </a:r>
            <a:r>
              <a:rPr lang="en-US" sz="1500" dirty="0">
                <a:solidFill>
                  <a:srgbClr val="0005FF"/>
                </a:solidFill>
              </a:rPr>
              <a:t>  </a:t>
            </a:r>
          </a:p>
        </p:txBody>
      </p:sp>
      <p:sp>
        <p:nvSpPr>
          <p:cNvPr id="3" name="TextBox 2">
            <a:extLst>
              <a:ext uri="{FF2B5EF4-FFF2-40B4-BE49-F238E27FC236}">
                <a16:creationId xmlns:a16="http://schemas.microsoft.com/office/drawing/2014/main" id="{81498CAA-3D61-3193-E997-8F5409C9089B}"/>
              </a:ext>
            </a:extLst>
          </p:cNvPr>
          <p:cNvSpPr txBox="1"/>
          <p:nvPr/>
        </p:nvSpPr>
        <p:spPr>
          <a:xfrm>
            <a:off x="4526923" y="4969473"/>
            <a:ext cx="1399742" cy="261610"/>
          </a:xfrm>
          <a:prstGeom prst="rect">
            <a:avLst/>
          </a:prstGeom>
          <a:noFill/>
        </p:spPr>
        <p:txBody>
          <a:bodyPr wrap="none" rtlCol="0">
            <a:spAutoFit/>
          </a:bodyPr>
          <a:lstStyle/>
          <a:p>
            <a:r>
              <a:rPr lang="en-US" sz="1100" dirty="0">
                <a:solidFill>
                  <a:srgbClr val="000000"/>
                </a:solidFill>
              </a:rPr>
              <a:t>Abigail et al. (2020)</a:t>
            </a:r>
            <a:endParaRPr lang="sv-SE" sz="1100" dirty="0">
              <a:solidFill>
                <a:srgbClr val="000000"/>
              </a:solidFill>
            </a:endParaRPr>
          </a:p>
        </p:txBody>
      </p:sp>
    </p:spTree>
    <p:extLst>
      <p:ext uri="{BB962C8B-B14F-4D97-AF65-F5344CB8AC3E}">
        <p14:creationId xmlns:p14="http://schemas.microsoft.com/office/powerpoint/2010/main" val="395778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3BCF57-3423-3948-BB8B-6D512FC022AB}"/>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E9925932-BDBC-5863-8DD2-56236031955F}"/>
              </a:ext>
            </a:extLst>
          </p:cNvPr>
          <p:cNvSpPr>
            <a:spLocks noGrp="1"/>
          </p:cNvSpPr>
          <p:nvPr>
            <p:ph type="title"/>
          </p:nvPr>
        </p:nvSpPr>
        <p:spPr/>
        <p:txBody>
          <a:bodyPr/>
          <a:lstStyle/>
          <a:p>
            <a:endParaRPr lang="en-US"/>
          </a:p>
        </p:txBody>
      </p:sp>
      <p:pic>
        <p:nvPicPr>
          <p:cNvPr id="2052" name="Picture 4">
            <a:extLst>
              <a:ext uri="{FF2B5EF4-FFF2-40B4-BE49-F238E27FC236}">
                <a16:creationId xmlns:a16="http://schemas.microsoft.com/office/drawing/2014/main" id="{D7AED916-059F-AF26-02FA-CBDF11F7737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071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37813-4E0D-09F6-A40D-8541EA2FACA1}"/>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0D249572-3817-5399-152A-5B39C08C7D5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39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F38CA-8180-1DB9-5DFB-8DB3A114B5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A5C896-7E10-1FCB-D5A2-FCE5D4F70BC8}"/>
              </a:ext>
            </a:extLst>
          </p:cNvPr>
          <p:cNvSpPr>
            <a:spLocks noGrp="1"/>
          </p:cNvSpPr>
          <p:nvPr>
            <p:ph type="title"/>
          </p:nvPr>
        </p:nvSpPr>
        <p:spPr>
          <a:xfrm>
            <a:off x="576000" y="207037"/>
            <a:ext cx="11041200" cy="494003"/>
          </a:xfrm>
        </p:spPr>
        <p:txBody>
          <a:bodyPr>
            <a:normAutofit/>
          </a:bodyPr>
          <a:lstStyle/>
          <a:p>
            <a:pPr algn="ctr"/>
            <a:r>
              <a:rPr lang="en-US" dirty="0"/>
              <a:t>In other words: More than Earth</a:t>
            </a:r>
          </a:p>
        </p:txBody>
      </p:sp>
      <p:pic>
        <p:nvPicPr>
          <p:cNvPr id="2" name="Picture 1">
            <a:extLst>
              <a:ext uri="{FF2B5EF4-FFF2-40B4-BE49-F238E27FC236}">
                <a16:creationId xmlns:a16="http://schemas.microsoft.com/office/drawing/2014/main" id="{B39F7DFA-F63A-27D0-52E2-2AE2642DF358}"/>
              </a:ext>
            </a:extLst>
          </p:cNvPr>
          <p:cNvPicPr>
            <a:picLocks noChangeAspect="1"/>
          </p:cNvPicPr>
          <p:nvPr/>
        </p:nvPicPr>
        <p:blipFill>
          <a:blip r:embed="rId3"/>
          <a:stretch>
            <a:fillRect/>
          </a:stretch>
        </p:blipFill>
        <p:spPr>
          <a:xfrm>
            <a:off x="15786" y="983826"/>
            <a:ext cx="8013436" cy="3059817"/>
          </a:xfrm>
          <a:prstGeom prst="rect">
            <a:avLst/>
          </a:prstGeom>
        </p:spPr>
      </p:pic>
      <p:pic>
        <p:nvPicPr>
          <p:cNvPr id="3" name="Picture 2">
            <a:extLst>
              <a:ext uri="{FF2B5EF4-FFF2-40B4-BE49-F238E27FC236}">
                <a16:creationId xmlns:a16="http://schemas.microsoft.com/office/drawing/2014/main" id="{EA5A75E9-9E7F-E707-EDA4-F0A5B585A7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75844" y="983825"/>
            <a:ext cx="4450645" cy="3059818"/>
          </a:xfrm>
          <a:prstGeom prst="rect">
            <a:avLst/>
          </a:prstGeom>
        </p:spPr>
      </p:pic>
      <p:pic>
        <p:nvPicPr>
          <p:cNvPr id="5" name="Picture 4">
            <a:extLst>
              <a:ext uri="{FF2B5EF4-FFF2-40B4-BE49-F238E27FC236}">
                <a16:creationId xmlns:a16="http://schemas.microsoft.com/office/drawing/2014/main" id="{46E30B7C-AE3C-EA3B-D5AF-3F3BC80C4605}"/>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326489" y="1147927"/>
            <a:ext cx="4668592" cy="2667716"/>
          </a:xfrm>
          <a:prstGeom prst="rect">
            <a:avLst/>
          </a:prstGeom>
        </p:spPr>
      </p:pic>
      <p:pic>
        <p:nvPicPr>
          <p:cNvPr id="2050" name="Picture 2" descr="ESA - ESA and NASA team up to study solar wind">
            <a:extLst>
              <a:ext uri="{FF2B5EF4-FFF2-40B4-BE49-F238E27FC236}">
                <a16:creationId xmlns:a16="http://schemas.microsoft.com/office/drawing/2014/main" id="{59D9CC6F-A0C5-62E3-A93A-B4F405E8B11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0623" y="4119393"/>
            <a:ext cx="4500569" cy="25315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EREO: Into the Lagrangian Points | Centauri Dreams">
            <a:extLst>
              <a:ext uri="{FF2B5EF4-FFF2-40B4-BE49-F238E27FC236}">
                <a16:creationId xmlns:a16="http://schemas.microsoft.com/office/drawing/2014/main" id="{58F9A0E9-3EEC-8809-84B5-CDDC486785B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830488" y="4200024"/>
            <a:ext cx="3155734" cy="23703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C1F5A27-8A23-37EB-0FD4-EDE2E173C47D}"/>
              </a:ext>
            </a:extLst>
          </p:cNvPr>
          <p:cNvSpPr txBox="1"/>
          <p:nvPr/>
        </p:nvSpPr>
        <p:spPr>
          <a:xfrm>
            <a:off x="576000" y="799160"/>
            <a:ext cx="6163732" cy="369332"/>
          </a:xfrm>
          <a:prstGeom prst="rect">
            <a:avLst/>
          </a:prstGeom>
          <a:noFill/>
        </p:spPr>
        <p:txBody>
          <a:bodyPr wrap="square">
            <a:spAutoFit/>
          </a:bodyPr>
          <a:lstStyle/>
          <a:p>
            <a:r>
              <a:rPr lang="en-US" dirty="0">
                <a:solidFill>
                  <a:srgbClr val="000000"/>
                </a:solidFill>
                <a:effectLst/>
                <a:latin typeface="Georgia" panose="02040502050405020303" pitchFamily="18" charset="0"/>
              </a:rPr>
              <a:t>MAVEN at Mars</a:t>
            </a:r>
          </a:p>
        </p:txBody>
      </p:sp>
      <p:sp>
        <p:nvSpPr>
          <p:cNvPr id="13" name="TextBox 12">
            <a:extLst>
              <a:ext uri="{FF2B5EF4-FFF2-40B4-BE49-F238E27FC236}">
                <a16:creationId xmlns:a16="http://schemas.microsoft.com/office/drawing/2014/main" id="{5312FD3E-42A2-EBE0-FBB7-4FF89434D562}"/>
              </a:ext>
            </a:extLst>
          </p:cNvPr>
          <p:cNvSpPr txBox="1"/>
          <p:nvPr/>
        </p:nvSpPr>
        <p:spPr>
          <a:xfrm>
            <a:off x="4244623" y="668249"/>
            <a:ext cx="6163732" cy="369332"/>
          </a:xfrm>
          <a:prstGeom prst="rect">
            <a:avLst/>
          </a:prstGeom>
          <a:noFill/>
        </p:spPr>
        <p:txBody>
          <a:bodyPr wrap="square">
            <a:spAutoFit/>
          </a:bodyPr>
          <a:lstStyle/>
          <a:p>
            <a:r>
              <a:rPr lang="en-US" dirty="0">
                <a:solidFill>
                  <a:srgbClr val="000000"/>
                </a:solidFill>
                <a:effectLst/>
                <a:latin typeface="Georgia" panose="02040502050405020303" pitchFamily="18" charset="0"/>
              </a:rPr>
              <a:t>Cassini at Saturn </a:t>
            </a:r>
            <a:endParaRPr lang="en-US" dirty="0">
              <a:solidFill>
                <a:srgbClr val="000000"/>
              </a:solidFill>
            </a:endParaRPr>
          </a:p>
        </p:txBody>
      </p:sp>
      <p:sp>
        <p:nvSpPr>
          <p:cNvPr id="17" name="TextBox 16">
            <a:extLst>
              <a:ext uri="{FF2B5EF4-FFF2-40B4-BE49-F238E27FC236}">
                <a16:creationId xmlns:a16="http://schemas.microsoft.com/office/drawing/2014/main" id="{88F8B606-41CB-B981-55CC-FD9BB8C204D5}"/>
              </a:ext>
            </a:extLst>
          </p:cNvPr>
          <p:cNvSpPr txBox="1"/>
          <p:nvPr/>
        </p:nvSpPr>
        <p:spPr>
          <a:xfrm>
            <a:off x="8313526" y="679501"/>
            <a:ext cx="6163732" cy="369332"/>
          </a:xfrm>
          <a:prstGeom prst="rect">
            <a:avLst/>
          </a:prstGeom>
          <a:noFill/>
        </p:spPr>
        <p:txBody>
          <a:bodyPr wrap="square">
            <a:spAutoFit/>
          </a:bodyPr>
          <a:lstStyle/>
          <a:p>
            <a:r>
              <a:rPr lang="en-US" dirty="0">
                <a:solidFill>
                  <a:srgbClr val="000000"/>
                </a:solidFill>
                <a:effectLst/>
                <a:latin typeface="Georgia" panose="02040502050405020303" pitchFamily="18" charset="0"/>
              </a:rPr>
              <a:t>Juno at Jupiter</a:t>
            </a:r>
            <a:endParaRPr lang="en-US" dirty="0">
              <a:solidFill>
                <a:srgbClr val="000000"/>
              </a:solidFill>
            </a:endParaRPr>
          </a:p>
        </p:txBody>
      </p:sp>
      <p:sp>
        <p:nvSpPr>
          <p:cNvPr id="18" name="TextBox 17">
            <a:extLst>
              <a:ext uri="{FF2B5EF4-FFF2-40B4-BE49-F238E27FC236}">
                <a16:creationId xmlns:a16="http://schemas.microsoft.com/office/drawing/2014/main" id="{021B7270-CE72-2559-6DE9-98563E9650C2}"/>
              </a:ext>
            </a:extLst>
          </p:cNvPr>
          <p:cNvSpPr txBox="1"/>
          <p:nvPr/>
        </p:nvSpPr>
        <p:spPr>
          <a:xfrm>
            <a:off x="4782791" y="4786743"/>
            <a:ext cx="3694782" cy="1200329"/>
          </a:xfrm>
          <a:prstGeom prst="rect">
            <a:avLst/>
          </a:prstGeom>
          <a:noFill/>
        </p:spPr>
        <p:txBody>
          <a:bodyPr wrap="square">
            <a:spAutoFit/>
          </a:bodyPr>
          <a:lstStyle/>
          <a:p>
            <a:pPr algn="ctr"/>
            <a:r>
              <a:rPr lang="en-US" dirty="0">
                <a:solidFill>
                  <a:srgbClr val="000000"/>
                </a:solidFill>
                <a:effectLst/>
                <a:latin typeface="Georgia" panose="02040502050405020303" pitchFamily="18" charset="0"/>
              </a:rPr>
              <a:t>PSP/ Solar Orbiter, Stereo, SDO, ACE, Wind </a:t>
            </a:r>
          </a:p>
          <a:p>
            <a:endParaRPr lang="en-US" dirty="0">
              <a:solidFill>
                <a:srgbClr val="000000"/>
              </a:solidFill>
              <a:latin typeface="Georgia" panose="02040502050405020303" pitchFamily="18" charset="0"/>
            </a:endParaRPr>
          </a:p>
          <a:p>
            <a:r>
              <a:rPr lang="en-US" dirty="0">
                <a:solidFill>
                  <a:srgbClr val="000000"/>
                </a:solidFill>
                <a:latin typeface="Georgia" panose="02040502050405020303" pitchFamily="18" charset="0"/>
              </a:rPr>
              <a:t>Looking at the Sun and </a:t>
            </a:r>
            <a:r>
              <a:rPr lang="en-US" dirty="0">
                <a:solidFill>
                  <a:srgbClr val="000000"/>
                </a:solidFill>
                <a:effectLst/>
                <a:latin typeface="Georgia" panose="02040502050405020303" pitchFamily="18" charset="0"/>
              </a:rPr>
              <a:t>solar wind</a:t>
            </a:r>
          </a:p>
        </p:txBody>
      </p:sp>
    </p:spTree>
    <p:extLst>
      <p:ext uri="{BB962C8B-B14F-4D97-AF65-F5344CB8AC3E}">
        <p14:creationId xmlns:p14="http://schemas.microsoft.com/office/powerpoint/2010/main" val="2565823059"/>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F2B428C8B21A141B5825E5B86F557DB" ma:contentTypeVersion="15" ma:contentTypeDescription="Skapa ett nytt dokument." ma:contentTypeScope="" ma:versionID="975073b9cecf71b6bc8c14a7c33e31db">
  <xsd:schema xmlns:xsd="http://www.w3.org/2001/XMLSchema" xmlns:xs="http://www.w3.org/2001/XMLSchema" xmlns:p="http://schemas.microsoft.com/office/2006/metadata/properties" xmlns:ns3="977cb6ed-b1a4-473b-8ba2-0f8e0a4901ff" xmlns:ns4="6707e3d7-8225-4321-a0ab-c333d198a7fc" targetNamespace="http://schemas.microsoft.com/office/2006/metadata/properties" ma:root="true" ma:fieldsID="0cdfbe7b44d734305c4ef3f71cda5902" ns3:_="" ns4:_="">
    <xsd:import namespace="977cb6ed-b1a4-473b-8ba2-0f8e0a4901ff"/>
    <xsd:import namespace="6707e3d7-8225-4321-a0ab-c333d198a7f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7cb6ed-b1a4-473b-8ba2-0f8e0a4901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707e3d7-8225-4321-a0ab-c333d198a7fc" elementFormDefault="qualified">
    <xsd:import namespace="http://schemas.microsoft.com/office/2006/documentManagement/types"/>
    <xsd:import namespace="http://schemas.microsoft.com/office/infopath/2007/PartnerControls"/>
    <xsd:element name="SharedWithUsers" ma:index="1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at med information" ma:internalName="SharedWithDetails" ma:readOnly="true">
      <xsd:simpleType>
        <xsd:restriction base="dms:Note">
          <xsd:maxLength value="255"/>
        </xsd:restriction>
      </xsd:simpleType>
    </xsd:element>
    <xsd:element name="SharingHintHash" ma:index="20" nillable="true" ma:displayName="Delar tips,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8B54EE-C366-449D-9972-DF83693BE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7cb6ed-b1a4-473b-8ba2-0f8e0a4901ff"/>
    <ds:schemaRef ds:uri="6707e3d7-8225-4321-a0ab-c333d198a7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CBB746-F6CA-42D5-AFDD-F49C58B42777}">
  <ds:schemaRefs>
    <ds:schemaRef ds:uri="http://schemas.microsoft.com/sharepoint/v3/contenttype/forms"/>
  </ds:schemaRefs>
</ds:datastoreItem>
</file>

<file path=customXml/itemProps3.xml><?xml version="1.0" encoding="utf-8"?>
<ds:datastoreItem xmlns:ds="http://schemas.openxmlformats.org/officeDocument/2006/customXml" ds:itemID="{36B3048F-AB18-4F93-A27A-DBB845175962}">
  <ds:schemaRefs>
    <ds:schemaRef ds:uri="http://www.w3.org/XML/1998/namespace"/>
    <ds:schemaRef ds:uri="977cb6ed-b1a4-473b-8ba2-0f8e0a4901ff"/>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purl.org/dc/terms/"/>
    <ds:schemaRef ds:uri="6707e3d7-8225-4321-a0ab-c333d198a7fc"/>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KU Leuven</Template>
  <TotalTime>0</TotalTime>
  <Words>2280</Words>
  <Application>Microsoft Macintosh PowerPoint</Application>
  <PresentationFormat>Widescreen</PresentationFormat>
  <Paragraphs>425</Paragraphs>
  <Slides>39</Slides>
  <Notes>30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Arial</vt:lpstr>
      <vt:lpstr>Calibri</vt:lpstr>
      <vt:lpstr>Cambria Math</vt:lpstr>
      <vt:lpstr>Garamond</vt:lpstr>
      <vt:lpstr>Garamond Premr Pro</vt:lpstr>
      <vt:lpstr>Georgia</vt:lpstr>
      <vt:lpstr>Helvetica</vt:lpstr>
      <vt:lpstr>Palatino</vt:lpstr>
      <vt:lpstr>Slack-Lato</vt:lpstr>
      <vt:lpstr>Times New Roman</vt:lpstr>
      <vt:lpstr>Wingdings</vt:lpstr>
      <vt:lpstr>KU Leuven</vt:lpstr>
      <vt:lpstr>1_KU Leuven</vt:lpstr>
      <vt:lpstr>Advancements on AI for Heliophysics and Space Weather</vt:lpstr>
      <vt:lpstr>PowerPoint Presentation</vt:lpstr>
      <vt:lpstr>What is machine learning &amp; A.I</vt:lpstr>
      <vt:lpstr>Relevance to Heliophysics and Space Weather</vt:lpstr>
      <vt:lpstr>Relevance to Heliophysics and Space Weather</vt:lpstr>
      <vt:lpstr>Machine Learning Publications in Heliophysics</vt:lpstr>
      <vt:lpstr>PowerPoint Presentation</vt:lpstr>
      <vt:lpstr>PowerPoint Presentation</vt:lpstr>
      <vt:lpstr>In other words: More than Earth</vt:lpstr>
      <vt:lpstr>PowerPoint Presentation</vt:lpstr>
      <vt:lpstr>Problem: What are the near-earth solar wind conditions?</vt:lpstr>
      <vt:lpstr>Solution: PRIME &amp; PRIME-SH</vt:lpstr>
      <vt:lpstr>Problem: What are the plasmasheet conditions?</vt:lpstr>
      <vt:lpstr>Solution: “PRIME-PS”</vt:lpstr>
      <vt:lpstr>Problem: Where is the spacecraft located?</vt:lpstr>
      <vt:lpstr>Solution: in-situ MMS classification</vt:lpstr>
      <vt:lpstr>Problem: What data do we need in high-res?</vt:lpstr>
      <vt:lpstr>Solution: LSTM Burst data selection</vt:lpstr>
      <vt:lpstr>Problem: Can we create synthetic data from SC conjunctions?</vt:lpstr>
      <vt:lpstr>Solution: Synthetic data using CNNs and multiple SCs</vt:lpstr>
      <vt:lpstr>More recent results </vt:lpstr>
      <vt:lpstr>Main message:   Significant progress on various applications  Impossible to cover in one presentation  But what are we missing?</vt:lpstr>
      <vt:lpstr>The problem with most applications for on-board?</vt:lpstr>
      <vt:lpstr>Example: Onset of Solar Flares with Onboard Instrument</vt:lpstr>
      <vt:lpstr>Onboard AI</vt:lpstr>
      <vt:lpstr>PowerPoint Presentation</vt:lpstr>
      <vt:lpstr>An alternative solution</vt:lpstr>
      <vt:lpstr>Final Words</vt:lpstr>
      <vt:lpstr>PowerPoint Presentation</vt:lpstr>
      <vt:lpstr>Problem: Where is magnetotail reconnection happening?</vt:lpstr>
      <vt:lpstr>Solution: Data mining and multiple datsets</vt:lpstr>
      <vt:lpstr>Physics Informed Machine Learning</vt:lpstr>
      <vt:lpstr>Method: Artificial Data reconstruction using multi-SC</vt:lpstr>
      <vt:lpstr>The dataset (i.e, output – Central Plasma Sheet)</vt:lpstr>
      <vt:lpstr>Modeling Temperature Ratios | 2D Maps</vt:lpstr>
      <vt:lpstr>Modeling Density | 2D Maps</vt:lpstr>
      <vt:lpstr>OMNI Missmatches</vt:lpstr>
      <vt:lpstr>Solar Wind is 3D</vt:lpstr>
      <vt:lpstr>Problem: What data do we need in high-res?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2024-12-06T17:46:24Z</cp:lastPrinted>
  <dcterms:created xsi:type="dcterms:W3CDTF">2017-09-13T11:47:32Z</dcterms:created>
  <dcterms:modified xsi:type="dcterms:W3CDTF">2025-02-03T16:08:48Z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0x0101004F2B428C8B21A141B5825E5B86F557DB</vt:lpwstr>
  </property>
</Properties>
</file>